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71" r:id="rId5"/>
    <p:sldId id="259" r:id="rId6"/>
    <p:sldId id="273" r:id="rId7"/>
    <p:sldId id="272" r:id="rId8"/>
    <p:sldId id="261" r:id="rId9"/>
    <p:sldId id="260" r:id="rId10"/>
    <p:sldId id="262" r:id="rId11"/>
    <p:sldId id="275" r:id="rId12"/>
    <p:sldId id="274" r:id="rId13"/>
    <p:sldId id="263" r:id="rId14"/>
    <p:sldId id="276" r:id="rId15"/>
    <p:sldId id="265" r:id="rId16"/>
    <p:sldId id="266" r:id="rId17"/>
    <p:sldId id="267" r:id="rId18"/>
    <p:sldId id="268" r:id="rId19"/>
    <p:sldId id="269" r:id="rId20"/>
    <p:sldId id="270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13" r:id="rId31"/>
    <p:sldId id="287" r:id="rId32"/>
    <p:sldId id="286" r:id="rId33"/>
    <p:sldId id="288" r:id="rId34"/>
    <p:sldId id="289" r:id="rId35"/>
    <p:sldId id="301" r:id="rId36"/>
    <p:sldId id="302" r:id="rId37"/>
    <p:sldId id="290" r:id="rId38"/>
    <p:sldId id="291" r:id="rId39"/>
    <p:sldId id="292" r:id="rId40"/>
    <p:sldId id="293" r:id="rId41"/>
    <p:sldId id="294" r:id="rId42"/>
    <p:sldId id="309" r:id="rId43"/>
    <p:sldId id="295" r:id="rId44"/>
    <p:sldId id="310" r:id="rId45"/>
    <p:sldId id="311" r:id="rId46"/>
    <p:sldId id="312" r:id="rId47"/>
    <p:sldId id="296" r:id="rId48"/>
    <p:sldId id="297" r:id="rId49"/>
    <p:sldId id="298" r:id="rId50"/>
    <p:sldId id="299" r:id="rId51"/>
    <p:sldId id="300" r:id="rId52"/>
    <p:sldId id="303" r:id="rId53"/>
    <p:sldId id="304" r:id="rId54"/>
    <p:sldId id="305" r:id="rId55"/>
    <p:sldId id="306" r:id="rId56"/>
    <p:sldId id="307" r:id="rId57"/>
    <p:sldId id="308" r:id="rId58"/>
    <p:sldId id="314" r:id="rId59"/>
    <p:sldId id="315" r:id="rId60"/>
    <p:sldId id="316" r:id="rId61"/>
    <p:sldId id="327" r:id="rId62"/>
    <p:sldId id="317" r:id="rId63"/>
    <p:sldId id="318" r:id="rId64"/>
    <p:sldId id="320" r:id="rId65"/>
    <p:sldId id="331" r:id="rId66"/>
    <p:sldId id="321" r:id="rId67"/>
    <p:sldId id="322" r:id="rId68"/>
    <p:sldId id="323" r:id="rId69"/>
    <p:sldId id="328" r:id="rId70"/>
    <p:sldId id="329" r:id="rId71"/>
    <p:sldId id="330" r:id="rId72"/>
    <p:sldId id="324" r:id="rId73"/>
    <p:sldId id="325" r:id="rId74"/>
    <p:sldId id="326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AD2BE9CF-2FEC-4DDD-91D9-23C5829B9D25}" type="datetimeFigureOut">
              <a:rPr lang="en-IN" smtClean="0"/>
              <a:t>23-11-2018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4ED2456-E707-42AC-AC69-36D1603A002F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TOWARDS THE GANGETIC PLAIN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7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6712"/>
            <a:ext cx="6088381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2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The </a:t>
            </a:r>
            <a:r>
              <a:rPr lang="en-IN" b="1" dirty="0" err="1"/>
              <a:t>Sapta</a:t>
            </a:r>
            <a:r>
              <a:rPr lang="en-IN" b="1" dirty="0"/>
              <a:t> </a:t>
            </a:r>
            <a:r>
              <a:rPr lang="en-IN" b="1" dirty="0" err="1"/>
              <a:t>Sindhu</a:t>
            </a:r>
            <a:endParaRPr lang="en-IN" b="1" dirty="0"/>
          </a:p>
          <a:p>
            <a:r>
              <a:rPr lang="en-IN" i="1" dirty="0"/>
              <a:t>The area including river </a:t>
            </a:r>
            <a:r>
              <a:rPr lang="en-IN" i="1" dirty="0" err="1"/>
              <a:t>Saraswathi</a:t>
            </a:r>
            <a:r>
              <a:rPr lang="en-IN" i="1" dirty="0"/>
              <a:t> together with river </a:t>
            </a:r>
            <a:r>
              <a:rPr lang="en-IN" i="1" dirty="0" err="1"/>
              <a:t>Sindhu</a:t>
            </a:r>
            <a:r>
              <a:rPr lang="en-IN" i="1" dirty="0"/>
              <a:t> and her tributaries Jhelum, Chenab, Ravi, Beas and </a:t>
            </a:r>
            <a:r>
              <a:rPr lang="en-US" i="1" dirty="0"/>
              <a:t>Sutlej is regarded as the </a:t>
            </a:r>
            <a:r>
              <a:rPr lang="en-IN" i="1" dirty="0" err="1"/>
              <a:t>Sapta</a:t>
            </a:r>
            <a:r>
              <a:rPr lang="en-IN" i="1" dirty="0"/>
              <a:t> </a:t>
            </a:r>
            <a:r>
              <a:rPr lang="en-IN" i="1" dirty="0" err="1"/>
              <a:t>Sindhu</a:t>
            </a:r>
            <a:r>
              <a:rPr lang="en-IN" i="1" dirty="0"/>
              <a:t> region.</a:t>
            </a: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73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3212976"/>
            <a:ext cx="6777317" cy="3096344"/>
          </a:xfrm>
        </p:spPr>
        <p:txBody>
          <a:bodyPr/>
          <a:lstStyle/>
          <a:p>
            <a:r>
              <a:rPr lang="en-US" dirty="0"/>
              <a:t>What assisted them </a:t>
            </a:r>
            <a:r>
              <a:rPr lang="en-US" dirty="0" smtClean="0"/>
              <a:t>most in </a:t>
            </a:r>
            <a:r>
              <a:rPr lang="en-US" dirty="0"/>
              <a:t>their journey were the horses </a:t>
            </a:r>
            <a:r>
              <a:rPr lang="en-US" dirty="0" smtClean="0"/>
              <a:t>and the </a:t>
            </a:r>
            <a:r>
              <a:rPr lang="en-US" dirty="0"/>
              <a:t>chariots pulled by the horses. </a:t>
            </a:r>
            <a:endParaRPr lang="en-US" dirty="0" smtClean="0"/>
          </a:p>
          <a:p>
            <a:r>
              <a:rPr lang="en-US" dirty="0" smtClean="0"/>
              <a:t>The horse </a:t>
            </a:r>
            <a:r>
              <a:rPr lang="en-US" dirty="0"/>
              <a:t>skeletons and the remnants of </a:t>
            </a:r>
            <a:r>
              <a:rPr lang="en-US" dirty="0" smtClean="0"/>
              <a:t>the chariots </a:t>
            </a:r>
            <a:r>
              <a:rPr lang="en-US" dirty="0"/>
              <a:t>in the paths travelled by </a:t>
            </a:r>
            <a:r>
              <a:rPr lang="en-US" dirty="0" smtClean="0"/>
              <a:t>the Aryans </a:t>
            </a:r>
            <a:r>
              <a:rPr lang="en-US" dirty="0"/>
              <a:t>are evidences for their arrival.</a:t>
            </a: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4664"/>
            <a:ext cx="4464496" cy="267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0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3000"/>
          </a:xfrm>
        </p:spPr>
        <p:txBody>
          <a:bodyPr/>
          <a:lstStyle/>
          <a:p>
            <a:r>
              <a:rPr lang="en-IN" b="1" dirty="0"/>
              <a:t>Life of people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get information regarding the life of the people in </a:t>
            </a:r>
            <a:r>
              <a:rPr lang="en-US" dirty="0" smtClean="0"/>
              <a:t>the </a:t>
            </a:r>
            <a:r>
              <a:rPr lang="en-US" dirty="0" err="1" smtClean="0"/>
              <a:t>Sapta</a:t>
            </a:r>
            <a:r>
              <a:rPr lang="en-US" dirty="0" smtClean="0"/>
              <a:t> </a:t>
            </a:r>
            <a:r>
              <a:rPr lang="en-US" dirty="0" err="1"/>
              <a:t>Sindhu</a:t>
            </a:r>
            <a:r>
              <a:rPr lang="en-US" dirty="0"/>
              <a:t> region from the </a:t>
            </a:r>
            <a:r>
              <a:rPr lang="en-US" dirty="0" err="1"/>
              <a:t>Rigveda</a:t>
            </a:r>
            <a:r>
              <a:rPr lang="en-US" dirty="0"/>
              <a:t>.</a:t>
            </a: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299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692696"/>
            <a:ext cx="4115256" cy="3987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980728"/>
            <a:ext cx="6777317" cy="4851901"/>
          </a:xfrm>
        </p:spPr>
        <p:txBody>
          <a:bodyPr>
            <a:normAutofit/>
          </a:bodyPr>
          <a:lstStyle/>
          <a:p>
            <a:r>
              <a:rPr lang="en-US" dirty="0"/>
              <a:t>Aryans belonged to </a:t>
            </a:r>
            <a:r>
              <a:rPr lang="en-US" dirty="0">
                <a:solidFill>
                  <a:srgbClr val="FF0000"/>
                </a:solidFill>
              </a:rPr>
              <a:t>different tribes.</a:t>
            </a:r>
          </a:p>
          <a:p>
            <a:r>
              <a:rPr lang="en-US" dirty="0"/>
              <a:t>Each tribe comprised of many families.</a:t>
            </a:r>
          </a:p>
          <a:p>
            <a:r>
              <a:rPr lang="en-US" dirty="0"/>
              <a:t>The eldest member of the tribe was selected as </a:t>
            </a:r>
            <a:r>
              <a:rPr lang="en-US" dirty="0" smtClean="0"/>
              <a:t>the </a:t>
            </a:r>
            <a:r>
              <a:rPr lang="en-IN" dirty="0" smtClean="0"/>
              <a:t>head </a:t>
            </a:r>
            <a:r>
              <a:rPr lang="en-IN" dirty="0"/>
              <a:t>of the tribe.</a:t>
            </a:r>
          </a:p>
          <a:p>
            <a:r>
              <a:rPr lang="en-US" dirty="0"/>
              <a:t>There were different tribal assemblies to assist </a:t>
            </a:r>
            <a:r>
              <a:rPr lang="en-US" dirty="0" smtClean="0"/>
              <a:t>the tribal </a:t>
            </a:r>
            <a:r>
              <a:rPr lang="en-US" dirty="0"/>
              <a:t>heads. These assemblies were known as </a:t>
            </a:r>
            <a:r>
              <a:rPr lang="en-US" b="1" dirty="0" err="1" smtClean="0">
                <a:solidFill>
                  <a:srgbClr val="FF0000"/>
                </a:solidFill>
              </a:rPr>
              <a:t>Vidatha</a:t>
            </a:r>
            <a:r>
              <a:rPr lang="en-US" b="1" dirty="0" smtClean="0">
                <a:solidFill>
                  <a:srgbClr val="FF0000"/>
                </a:solidFill>
              </a:rPr>
              <a:t>, </a:t>
            </a:r>
            <a:r>
              <a:rPr lang="en-IN" b="1" dirty="0" err="1" smtClean="0">
                <a:solidFill>
                  <a:srgbClr val="FF0000"/>
                </a:solidFill>
              </a:rPr>
              <a:t>Sabha</a:t>
            </a:r>
            <a:r>
              <a:rPr lang="en-IN" b="1" dirty="0" smtClean="0">
                <a:solidFill>
                  <a:srgbClr val="FF0000"/>
                </a:solidFill>
              </a:rPr>
              <a:t> </a:t>
            </a:r>
            <a:r>
              <a:rPr lang="en-IN" b="1" dirty="0">
                <a:solidFill>
                  <a:srgbClr val="FF0000"/>
                </a:solidFill>
              </a:rPr>
              <a:t>and </a:t>
            </a:r>
            <a:r>
              <a:rPr lang="en-IN" b="1" dirty="0" err="1">
                <a:solidFill>
                  <a:srgbClr val="FF0000"/>
                </a:solidFill>
              </a:rPr>
              <a:t>Samithi</a:t>
            </a:r>
            <a:r>
              <a:rPr lang="en-IN" b="1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/>
              <a:t>The main occupations of the Aryans was cattle </a:t>
            </a:r>
            <a:r>
              <a:rPr lang="en-US" dirty="0" smtClean="0"/>
              <a:t>rearing </a:t>
            </a:r>
            <a:r>
              <a:rPr lang="en-IN" dirty="0" smtClean="0"/>
              <a:t>and </a:t>
            </a:r>
            <a:r>
              <a:rPr lang="en-IN" dirty="0"/>
              <a:t>farming.</a:t>
            </a:r>
          </a:p>
          <a:p>
            <a:r>
              <a:rPr lang="en-US" dirty="0"/>
              <a:t>They fought battles for pastoral grounds and cattle.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6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3284984"/>
            <a:ext cx="6777317" cy="2547645"/>
          </a:xfrm>
        </p:spPr>
        <p:txBody>
          <a:bodyPr/>
          <a:lstStyle/>
          <a:p>
            <a:pPr marL="68580" indent="0">
              <a:buNone/>
            </a:pPr>
            <a:r>
              <a:rPr lang="en-IN" b="1" dirty="0" err="1"/>
              <a:t>Gavishti</a:t>
            </a:r>
            <a:endParaRPr lang="en-IN" b="1" dirty="0"/>
          </a:p>
          <a:p>
            <a:r>
              <a:rPr lang="en-US" i="1" dirty="0"/>
              <a:t>The battles fought by </a:t>
            </a:r>
            <a:r>
              <a:rPr lang="en-US" i="1" dirty="0" smtClean="0"/>
              <a:t>the </a:t>
            </a:r>
            <a:r>
              <a:rPr lang="en-IN" i="1" dirty="0" smtClean="0"/>
              <a:t>Aryans </a:t>
            </a:r>
            <a:r>
              <a:rPr lang="en-IN" i="1" dirty="0"/>
              <a:t>for cattle </a:t>
            </a:r>
            <a:r>
              <a:rPr lang="en-IN" i="1" dirty="0" smtClean="0"/>
              <a:t>and pastoral </a:t>
            </a:r>
            <a:r>
              <a:rPr lang="en-IN" i="1" dirty="0"/>
              <a:t>grounds </a:t>
            </a:r>
            <a:r>
              <a:rPr lang="en-IN" i="1" dirty="0" smtClean="0"/>
              <a:t>are known </a:t>
            </a:r>
            <a:r>
              <a:rPr lang="en-IN" i="1" dirty="0"/>
              <a:t>as </a:t>
            </a:r>
            <a:r>
              <a:rPr lang="en-IN" i="1" dirty="0" err="1"/>
              <a:t>gavishti</a:t>
            </a:r>
            <a:r>
              <a:rPr lang="en-IN" i="1" dirty="0"/>
              <a:t>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16632"/>
            <a:ext cx="8128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5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3501008"/>
            <a:ext cx="6777317" cy="23316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priests who conducted </a:t>
            </a:r>
            <a:r>
              <a:rPr lang="en-US" dirty="0" err="1"/>
              <a:t>sacrifies</a:t>
            </a:r>
            <a:r>
              <a:rPr lang="en-US" dirty="0"/>
              <a:t> (</a:t>
            </a:r>
            <a:r>
              <a:rPr lang="en-US" dirty="0" err="1"/>
              <a:t>Yagas</a:t>
            </a:r>
            <a:r>
              <a:rPr lang="en-US" dirty="0"/>
              <a:t>) to ensure </a:t>
            </a:r>
            <a:r>
              <a:rPr lang="en-US" dirty="0" smtClean="0"/>
              <a:t>success in </a:t>
            </a:r>
            <a:r>
              <a:rPr lang="en-US" dirty="0"/>
              <a:t>battles and the tribal heads who led the Aryans in war </a:t>
            </a:r>
            <a:r>
              <a:rPr lang="en-US" dirty="0" smtClean="0"/>
              <a:t>amassed more </a:t>
            </a:r>
            <a:r>
              <a:rPr lang="en-US" dirty="0"/>
              <a:t>and more wealth. 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control over wealth came to </a:t>
            </a:r>
            <a:r>
              <a:rPr lang="en-US" dirty="0" smtClean="0"/>
              <a:t>these </a:t>
            </a:r>
            <a:r>
              <a:rPr lang="en-IN" dirty="0" smtClean="0"/>
              <a:t>people</a:t>
            </a:r>
            <a:r>
              <a:rPr lang="en-IN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76672"/>
            <a:ext cx="5832648" cy="28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9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IN" b="1" dirty="0" err="1"/>
              <a:t>Rigvedic</a:t>
            </a:r>
            <a:r>
              <a:rPr lang="en-IN" b="1" dirty="0"/>
              <a:t> Society</a:t>
            </a:r>
          </a:p>
          <a:p>
            <a:r>
              <a:rPr lang="en-IN" b="1" dirty="0"/>
              <a:t>priests </a:t>
            </a:r>
            <a:endParaRPr lang="en-IN" b="1" dirty="0" smtClean="0"/>
          </a:p>
          <a:p>
            <a:r>
              <a:rPr lang="en-IN" b="1" dirty="0" smtClean="0"/>
              <a:t>soldiers </a:t>
            </a:r>
          </a:p>
          <a:p>
            <a:r>
              <a:rPr lang="en-IN" b="1" dirty="0" smtClean="0"/>
              <a:t>common </a:t>
            </a:r>
            <a:r>
              <a:rPr lang="en-IN" b="1" dirty="0"/>
              <a:t>people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45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Belief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During their period the beliefs of the Aryans were simple </a:t>
            </a:r>
            <a:r>
              <a:rPr lang="en-US" dirty="0" smtClean="0"/>
              <a:t>and based </a:t>
            </a:r>
            <a:r>
              <a:rPr lang="en-US" dirty="0"/>
              <a:t>on nature worship. </a:t>
            </a:r>
            <a:endParaRPr lang="en-US" dirty="0" smtClean="0"/>
          </a:p>
          <a:p>
            <a:r>
              <a:rPr lang="en-US" dirty="0" smtClean="0"/>
              <a:t>Their </a:t>
            </a:r>
            <a:r>
              <a:rPr lang="en-US" dirty="0"/>
              <a:t>main deity was Lord </a:t>
            </a:r>
            <a:r>
              <a:rPr lang="en-US" dirty="0" err="1"/>
              <a:t>Indra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also </a:t>
            </a:r>
            <a:r>
              <a:rPr lang="en-US" dirty="0"/>
              <a:t>worshipped other Gods, namely Agni, </a:t>
            </a:r>
            <a:r>
              <a:rPr lang="en-US" dirty="0" err="1"/>
              <a:t>Varuna</a:t>
            </a:r>
            <a:r>
              <a:rPr lang="en-US" dirty="0"/>
              <a:t>, </a:t>
            </a:r>
            <a:r>
              <a:rPr lang="en-US" dirty="0" err="1"/>
              <a:t>Maruthi</a:t>
            </a:r>
            <a:r>
              <a:rPr lang="en-US" dirty="0"/>
              <a:t> </a:t>
            </a:r>
            <a:r>
              <a:rPr lang="en-US" dirty="0" smtClean="0"/>
              <a:t>and Surya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They </a:t>
            </a:r>
            <a:r>
              <a:rPr lang="en-US" dirty="0"/>
              <a:t>also undertook various rituals and special </a:t>
            </a:r>
            <a:r>
              <a:rPr lang="en-US" dirty="0" smtClean="0"/>
              <a:t>prayers for </a:t>
            </a:r>
            <a:r>
              <a:rPr lang="en-US" dirty="0"/>
              <a:t>increasing their cattle wealth.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64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08720"/>
            <a:ext cx="3421350" cy="5157866"/>
          </a:xfrm>
        </p:spPr>
      </p:pic>
    </p:spTree>
    <p:extLst>
      <p:ext uri="{BB962C8B-B14F-4D97-AF65-F5344CB8AC3E}">
        <p14:creationId xmlns:p14="http://schemas.microsoft.com/office/powerpoint/2010/main" val="232082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Towards the </a:t>
            </a:r>
            <a:r>
              <a:rPr lang="en-IN" b="1" dirty="0" err="1"/>
              <a:t>Gangetic</a:t>
            </a:r>
            <a:r>
              <a:rPr lang="en-IN" b="1" dirty="0"/>
              <a:t> plain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B. C. E 1000, the Aryans started moving towards the </a:t>
            </a:r>
            <a:r>
              <a:rPr lang="en-US" dirty="0" err="1" smtClean="0"/>
              <a:t>Gangetic</a:t>
            </a:r>
            <a:r>
              <a:rPr lang="en-US" dirty="0"/>
              <a:t> </a:t>
            </a:r>
            <a:r>
              <a:rPr lang="en-IN" dirty="0" smtClean="0"/>
              <a:t>plain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5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What might be the reasons for this?</a:t>
            </a:r>
          </a:p>
          <a:p>
            <a:r>
              <a:rPr lang="en-IN" dirty="0"/>
              <a:t>Increase in </a:t>
            </a:r>
            <a:r>
              <a:rPr lang="en-IN" dirty="0" smtClean="0"/>
              <a:t>population</a:t>
            </a:r>
          </a:p>
          <a:p>
            <a:r>
              <a:rPr lang="en-IN" dirty="0" smtClean="0"/>
              <a:t>Using of Iron Tools</a:t>
            </a:r>
          </a:p>
          <a:p>
            <a:r>
              <a:rPr lang="en-IN" dirty="0" smtClean="0"/>
              <a:t>Possibility of Agriculture</a:t>
            </a:r>
          </a:p>
          <a:p>
            <a:r>
              <a:rPr lang="en-IN" dirty="0" smtClean="0"/>
              <a:t>Fertility of soil</a:t>
            </a:r>
          </a:p>
          <a:p>
            <a:pPr marL="6858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68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 </a:t>
            </a:r>
            <a:r>
              <a:rPr lang="en-US" dirty="0"/>
              <a:t>Aryans migrated to the </a:t>
            </a:r>
            <a:r>
              <a:rPr lang="en-US" dirty="0" smtClean="0"/>
              <a:t>areas adjoining </a:t>
            </a:r>
            <a:r>
              <a:rPr lang="en-US" dirty="0"/>
              <a:t>the </a:t>
            </a:r>
            <a:r>
              <a:rPr lang="en-US" dirty="0" err="1"/>
              <a:t>gangetic</a:t>
            </a:r>
            <a:r>
              <a:rPr lang="en-US" dirty="0"/>
              <a:t> plain by clearing the forests. </a:t>
            </a:r>
            <a:endParaRPr lang="en-US" dirty="0" smtClean="0"/>
          </a:p>
          <a:p>
            <a:r>
              <a:rPr lang="en-US" dirty="0" smtClean="0"/>
              <a:t>Tools made of </a:t>
            </a:r>
            <a:r>
              <a:rPr lang="en-US" dirty="0"/>
              <a:t>iron helped them a lot in this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0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 get information </a:t>
            </a:r>
            <a:r>
              <a:rPr lang="en-IN" dirty="0" smtClean="0"/>
              <a:t>regarding </a:t>
            </a:r>
            <a:r>
              <a:rPr lang="en-US" dirty="0" smtClean="0"/>
              <a:t>the </a:t>
            </a:r>
            <a:r>
              <a:rPr lang="en-US" dirty="0"/>
              <a:t>life of the Aryans from 1000 to 600 B.C.E from later </a:t>
            </a:r>
            <a:r>
              <a:rPr lang="en-US" dirty="0" err="1" smtClean="0"/>
              <a:t>vedas</a:t>
            </a:r>
            <a:r>
              <a:rPr lang="en-US" dirty="0" smtClean="0"/>
              <a:t>, </a:t>
            </a:r>
            <a:r>
              <a:rPr lang="en-IN" dirty="0" smtClean="0"/>
              <a:t>namely </a:t>
            </a:r>
            <a:r>
              <a:rPr lang="en-IN" dirty="0" err="1"/>
              <a:t>Atharvaveda</a:t>
            </a:r>
            <a:r>
              <a:rPr lang="en-IN" dirty="0"/>
              <a:t>, </a:t>
            </a:r>
            <a:r>
              <a:rPr lang="en-IN" dirty="0" err="1"/>
              <a:t>Samaveda</a:t>
            </a:r>
            <a:r>
              <a:rPr lang="en-IN" dirty="0"/>
              <a:t> and </a:t>
            </a:r>
            <a:r>
              <a:rPr lang="en-IN" dirty="0" err="1"/>
              <a:t>Yajurveda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28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Towards an Agrarian Society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started farming in the fields </a:t>
            </a:r>
            <a:r>
              <a:rPr lang="en-US" dirty="0" smtClean="0"/>
              <a:t>using iron </a:t>
            </a:r>
            <a:r>
              <a:rPr lang="en-US" dirty="0"/>
              <a:t>ploughshares.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/>
              <a:t>the expansion of agriculture, the </a:t>
            </a:r>
            <a:r>
              <a:rPr lang="en-US" dirty="0" smtClean="0"/>
              <a:t>Aryans were </a:t>
            </a:r>
            <a:r>
              <a:rPr lang="en-US" dirty="0"/>
              <a:t>transformed into a settled society.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55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980728"/>
            <a:ext cx="6777317" cy="48519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place where the nomadic people started to </a:t>
            </a:r>
            <a:r>
              <a:rPr lang="en-US" dirty="0" smtClean="0"/>
              <a:t>settle </a:t>
            </a:r>
            <a:r>
              <a:rPr lang="en-US" dirty="0" err="1" smtClean="0"/>
              <a:t>permenantly</a:t>
            </a:r>
            <a:r>
              <a:rPr lang="en-US" dirty="0" smtClean="0"/>
              <a:t> </a:t>
            </a:r>
            <a:r>
              <a:rPr lang="en-US" dirty="0"/>
              <a:t>came to be known as </a:t>
            </a:r>
            <a:r>
              <a:rPr lang="en-US" dirty="0" err="1" smtClean="0"/>
              <a:t>Janapada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head of the </a:t>
            </a:r>
            <a:r>
              <a:rPr lang="en-US" dirty="0" smtClean="0"/>
              <a:t>tribe became </a:t>
            </a:r>
            <a:r>
              <a:rPr lang="en-US" dirty="0"/>
              <a:t>the king. </a:t>
            </a:r>
            <a:endParaRPr lang="en-US" dirty="0" smtClean="0"/>
          </a:p>
          <a:p>
            <a:r>
              <a:rPr lang="en-US" dirty="0" smtClean="0"/>
              <a:t>Kingship </a:t>
            </a:r>
            <a:r>
              <a:rPr lang="en-US" dirty="0"/>
              <a:t>became hereditary. </a:t>
            </a:r>
            <a:endParaRPr lang="en-US" dirty="0" smtClean="0"/>
          </a:p>
          <a:p>
            <a:r>
              <a:rPr lang="en-US" dirty="0" smtClean="0"/>
              <a:t>The importance of </a:t>
            </a:r>
            <a:r>
              <a:rPr lang="en-US" dirty="0"/>
              <a:t>the assemblies of each tribe diminished. </a:t>
            </a:r>
          </a:p>
          <a:p>
            <a:r>
              <a:rPr lang="en-US" dirty="0" smtClean="0"/>
              <a:t>The </a:t>
            </a:r>
            <a:r>
              <a:rPr lang="en-US" dirty="0"/>
              <a:t>farmers </a:t>
            </a:r>
            <a:r>
              <a:rPr lang="en-US" dirty="0" smtClean="0"/>
              <a:t>started the </a:t>
            </a:r>
            <a:r>
              <a:rPr lang="en-US" dirty="0"/>
              <a:t>system of giving a part of their yield as tax to the king </a:t>
            </a:r>
            <a:r>
              <a:rPr lang="en-US" dirty="0" smtClean="0"/>
              <a:t>in return </a:t>
            </a:r>
            <a:r>
              <a:rPr lang="en-US" dirty="0"/>
              <a:t>for protecting agricultural land.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was known as '</a:t>
            </a:r>
            <a:r>
              <a:rPr lang="en-US" dirty="0" err="1"/>
              <a:t>bali</a:t>
            </a:r>
            <a:r>
              <a:rPr lang="en-US" dirty="0"/>
              <a:t>' </a:t>
            </a:r>
            <a:r>
              <a:rPr lang="en-US" dirty="0" smtClean="0"/>
              <a:t>and '</a:t>
            </a:r>
            <a:r>
              <a:rPr lang="en-US" dirty="0" err="1" smtClean="0"/>
              <a:t>bhaga</a:t>
            </a:r>
            <a:r>
              <a:rPr lang="en-US" dirty="0"/>
              <a:t>'.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society was stratified into four divisions.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49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616" y="2348880"/>
            <a:ext cx="5859780" cy="2582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28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Belief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Lord </a:t>
            </a:r>
            <a:r>
              <a:rPr lang="en-US" dirty="0" err="1"/>
              <a:t>Indra</a:t>
            </a:r>
            <a:r>
              <a:rPr lang="en-US" dirty="0"/>
              <a:t> and Agni lost their </a:t>
            </a:r>
            <a:r>
              <a:rPr lang="en-US" dirty="0" smtClean="0"/>
              <a:t>prominence.</a:t>
            </a:r>
          </a:p>
          <a:p>
            <a:r>
              <a:rPr lang="en-US" dirty="0" smtClean="0"/>
              <a:t>The </a:t>
            </a:r>
            <a:r>
              <a:rPr lang="en-US" dirty="0"/>
              <a:t>Gods </a:t>
            </a:r>
            <a:r>
              <a:rPr lang="en-US" dirty="0" smtClean="0"/>
              <a:t>like </a:t>
            </a:r>
            <a:r>
              <a:rPr lang="en-US" dirty="0" err="1" smtClean="0"/>
              <a:t>Prajapati</a:t>
            </a:r>
            <a:r>
              <a:rPr lang="en-US" dirty="0" smtClean="0"/>
              <a:t> </a:t>
            </a:r>
            <a:r>
              <a:rPr lang="en-US" dirty="0"/>
              <a:t>and Vishnu became more and more </a:t>
            </a:r>
            <a:r>
              <a:rPr lang="en-US" dirty="0" smtClean="0"/>
              <a:t>important.</a:t>
            </a:r>
          </a:p>
          <a:p>
            <a:r>
              <a:rPr lang="en-US" dirty="0" smtClean="0"/>
              <a:t>Simple rituals </a:t>
            </a:r>
            <a:r>
              <a:rPr lang="en-US" dirty="0"/>
              <a:t>and practices gave way to complicated and complex </a:t>
            </a:r>
            <a:r>
              <a:rPr lang="en-US" dirty="0" smtClean="0"/>
              <a:t>ways of </a:t>
            </a:r>
            <a:r>
              <a:rPr lang="en-US" dirty="0"/>
              <a:t>worship. </a:t>
            </a:r>
            <a:endParaRPr lang="en-US" dirty="0" smtClean="0"/>
          </a:p>
          <a:p>
            <a:r>
              <a:rPr lang="en-US" dirty="0" smtClean="0"/>
              <a:t>Means </a:t>
            </a:r>
            <a:r>
              <a:rPr lang="en-US" dirty="0"/>
              <a:t>of worship and religious practices </a:t>
            </a:r>
            <a:r>
              <a:rPr lang="en-US" dirty="0" smtClean="0"/>
              <a:t>including the </a:t>
            </a:r>
            <a:r>
              <a:rPr lang="en-US" dirty="0"/>
              <a:t>sacrifice of animals became costly.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priests became </a:t>
            </a:r>
            <a:r>
              <a:rPr lang="en-US" dirty="0" smtClean="0"/>
              <a:t>more </a:t>
            </a:r>
            <a:r>
              <a:rPr lang="en-IN" dirty="0" smtClean="0"/>
              <a:t>powerful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184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Rice of Cities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fertility of the soil and the use of iron made the </a:t>
            </a:r>
            <a:r>
              <a:rPr lang="en-US" dirty="0" err="1" smtClean="0"/>
              <a:t>Gangetic</a:t>
            </a:r>
            <a:r>
              <a:rPr lang="en-US" dirty="0"/>
              <a:t> </a:t>
            </a:r>
            <a:r>
              <a:rPr lang="en-US" dirty="0" smtClean="0"/>
              <a:t>plain </a:t>
            </a:r>
            <a:r>
              <a:rPr lang="en-US" dirty="0"/>
              <a:t>a better agricultural land.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facilitated </a:t>
            </a:r>
            <a:r>
              <a:rPr lang="en-US" dirty="0" smtClean="0"/>
              <a:t>surplus production </a:t>
            </a:r>
            <a:r>
              <a:rPr lang="en-US" dirty="0"/>
              <a:t>and also the growth of exchange </a:t>
            </a:r>
            <a:r>
              <a:rPr lang="en-US" dirty="0" err="1"/>
              <a:t>centres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</a:t>
            </a:r>
            <a:r>
              <a:rPr lang="en-US" dirty="0"/>
              <a:t> </a:t>
            </a:r>
            <a:r>
              <a:rPr lang="en-US" dirty="0" smtClean="0"/>
              <a:t>exchange </a:t>
            </a:r>
            <a:r>
              <a:rPr lang="en-US" dirty="0" err="1"/>
              <a:t>centres</a:t>
            </a:r>
            <a:r>
              <a:rPr lang="en-US" dirty="0"/>
              <a:t> later developed into cities.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909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most </a:t>
            </a:r>
            <a:r>
              <a:rPr lang="en-IN" dirty="0"/>
              <a:t>prominent </a:t>
            </a:r>
            <a:r>
              <a:rPr lang="en-IN" dirty="0" smtClean="0"/>
              <a:t>cities were </a:t>
            </a:r>
            <a:r>
              <a:rPr lang="en-IN" dirty="0" err="1"/>
              <a:t>Rajagriha</a:t>
            </a:r>
            <a:r>
              <a:rPr lang="en-IN" dirty="0"/>
              <a:t>, </a:t>
            </a:r>
            <a:r>
              <a:rPr lang="en-IN" dirty="0" err="1"/>
              <a:t>Sravasthi</a:t>
            </a:r>
            <a:r>
              <a:rPr lang="en-IN" dirty="0"/>
              <a:t>, </a:t>
            </a:r>
            <a:r>
              <a:rPr lang="en-IN" dirty="0" err="1" smtClean="0"/>
              <a:t>Vaishali</a:t>
            </a:r>
            <a:r>
              <a:rPr lang="en-IN" dirty="0" smtClean="0"/>
              <a:t>, Benares</a:t>
            </a:r>
            <a:r>
              <a:rPr lang="en-IN" dirty="0"/>
              <a:t>, </a:t>
            </a:r>
            <a:r>
              <a:rPr lang="en-IN" dirty="0" err="1"/>
              <a:t>Kushinagara</a:t>
            </a:r>
            <a:r>
              <a:rPr lang="en-IN" dirty="0"/>
              <a:t> and </a:t>
            </a:r>
            <a:r>
              <a:rPr lang="en-IN" dirty="0" err="1"/>
              <a:t>Kausambhi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Trade routes </a:t>
            </a:r>
            <a:r>
              <a:rPr lang="en-US" dirty="0" smtClean="0"/>
              <a:t>connecting </a:t>
            </a:r>
            <a:r>
              <a:rPr lang="en-US" dirty="0"/>
              <a:t>these cities came into existence</a:t>
            </a:r>
            <a:r>
              <a:rPr lang="en-US" dirty="0" smtClean="0"/>
              <a:t>.</a:t>
            </a:r>
          </a:p>
          <a:p>
            <a:r>
              <a:rPr lang="en-US" dirty="0"/>
              <a:t>Coins began to be used for the </a:t>
            </a:r>
            <a:r>
              <a:rPr lang="en-US" dirty="0" smtClean="0"/>
              <a:t>exchange of </a:t>
            </a:r>
            <a:r>
              <a:rPr lang="en-IN" dirty="0" smtClean="0"/>
              <a:t>goods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559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14197"/>
            <a:ext cx="8784976" cy="661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03648" y="1593630"/>
            <a:ext cx="675962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B.C.E.2000. The Eastern European province from Poland</a:t>
            </a:r>
          </a:p>
          <a:p>
            <a:r>
              <a:rPr lang="en-US" i="1" dirty="0"/>
              <a:t>to Middle East Asia was inhabited by pastoralists. The</a:t>
            </a:r>
          </a:p>
          <a:p>
            <a:r>
              <a:rPr lang="en-US" i="1" dirty="0"/>
              <a:t>increase in population and the scarcity of green pastures</a:t>
            </a:r>
          </a:p>
          <a:p>
            <a:r>
              <a:rPr lang="en-US" i="1" dirty="0"/>
              <a:t>for their herd forced them to move away to far off places.</a:t>
            </a:r>
          </a:p>
          <a:p>
            <a:r>
              <a:rPr lang="en-US" i="1" dirty="0"/>
              <a:t>They travelled to the west, east and south in groups.</a:t>
            </a:r>
          </a:p>
          <a:p>
            <a:r>
              <a:rPr lang="en-US" i="1" dirty="0"/>
              <a:t>They took along their cattle and tamed horses as well.</a:t>
            </a:r>
          </a:p>
          <a:p>
            <a:r>
              <a:rPr lang="en-US" i="1" dirty="0"/>
              <a:t>During the course of their journey they met people of</a:t>
            </a:r>
          </a:p>
          <a:p>
            <a:r>
              <a:rPr lang="en-US" i="1" dirty="0"/>
              <a:t>diverse types, fought with them and mingled with them.</a:t>
            </a:r>
          </a:p>
          <a:p>
            <a:r>
              <a:rPr lang="en-US" i="1" dirty="0"/>
              <a:t>One group reached Europe. The group that travelled south</a:t>
            </a:r>
          </a:p>
          <a:p>
            <a:r>
              <a:rPr lang="en-US" i="1" dirty="0"/>
              <a:t>reached north west frontier of India through Iran and</a:t>
            </a:r>
          </a:p>
          <a:p>
            <a:r>
              <a:rPr lang="en-US" i="1" dirty="0"/>
              <a:t>Afghanistan. They are known as Aryans.</a:t>
            </a:r>
          </a:p>
          <a:p>
            <a:endParaRPr lang="en-US" b="1" dirty="0" smtClean="0"/>
          </a:p>
          <a:p>
            <a:r>
              <a:rPr lang="en-US" b="1" dirty="0" smtClean="0"/>
              <a:t>Courtesy</a:t>
            </a:r>
            <a:r>
              <a:rPr lang="en-US" b="1" dirty="0"/>
              <a:t>: The Wonder That was India, A.L Basham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39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8640"/>
            <a:ext cx="5714601" cy="6450358"/>
          </a:xfrm>
        </p:spPr>
      </p:pic>
    </p:spTree>
    <p:extLst>
      <p:ext uri="{BB962C8B-B14F-4D97-AF65-F5344CB8AC3E}">
        <p14:creationId xmlns:p14="http://schemas.microsoft.com/office/powerpoint/2010/main" val="265965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5544734" cy="3121416"/>
          </a:xfrm>
        </p:spPr>
        <p:txBody>
          <a:bodyPr>
            <a:normAutofit/>
          </a:bodyPr>
          <a:lstStyle/>
          <a:p>
            <a:r>
              <a:rPr lang="en-US" sz="2800" dirty="0"/>
              <a:t>Coins are of different </a:t>
            </a:r>
            <a:r>
              <a:rPr lang="en-US" sz="2800" dirty="0" smtClean="0"/>
              <a:t>shapes.</a:t>
            </a:r>
            <a:br>
              <a:rPr lang="en-US" sz="2800" dirty="0" smtClean="0"/>
            </a:br>
            <a:r>
              <a:rPr lang="en-US" sz="2800" dirty="0" smtClean="0"/>
              <a:t>Punch marked coins.</a:t>
            </a:r>
            <a:endParaRPr lang="en-IN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548680"/>
            <a:ext cx="230425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331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Formation of new ideas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social changes stated above influenced the thoughts of </a:t>
            </a:r>
            <a:r>
              <a:rPr lang="en-US" dirty="0" smtClean="0"/>
              <a:t>the </a:t>
            </a:r>
            <a:r>
              <a:rPr lang="en-IN" dirty="0" smtClean="0"/>
              <a:t>people.</a:t>
            </a:r>
          </a:p>
          <a:p>
            <a:pPr marL="6858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63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412776"/>
            <a:ext cx="6696862" cy="757888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What factors might have prompted these changes in peoples thoughts ?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increase of </a:t>
            </a:r>
            <a:r>
              <a:rPr lang="en-US" dirty="0" err="1"/>
              <a:t>yagas</a:t>
            </a:r>
            <a:r>
              <a:rPr lang="en-US" dirty="0"/>
              <a:t> and the animal sacrifice </a:t>
            </a:r>
            <a:r>
              <a:rPr lang="en-US" dirty="0" smtClean="0"/>
              <a:t>in association </a:t>
            </a:r>
            <a:r>
              <a:rPr lang="en-US" dirty="0"/>
              <a:t>with them adversely affected the </a:t>
            </a:r>
            <a:r>
              <a:rPr lang="en-US" dirty="0" smtClean="0"/>
              <a:t>progress </a:t>
            </a:r>
            <a:r>
              <a:rPr lang="en-IN" dirty="0" smtClean="0"/>
              <a:t>of </a:t>
            </a:r>
            <a:r>
              <a:rPr lang="en-IN" dirty="0"/>
              <a:t>agriculture.</a:t>
            </a:r>
          </a:p>
          <a:p>
            <a:r>
              <a:rPr lang="en-US" dirty="0"/>
              <a:t>With an increase in rituals and sacrifices, the </a:t>
            </a:r>
            <a:r>
              <a:rPr lang="en-US" dirty="0" smtClean="0"/>
              <a:t>priests started </a:t>
            </a:r>
            <a:r>
              <a:rPr lang="en-US" dirty="0"/>
              <a:t>amassing wealth and thereby, exerted </a:t>
            </a:r>
            <a:r>
              <a:rPr lang="en-US" dirty="0" smtClean="0"/>
              <a:t>supremacy </a:t>
            </a:r>
            <a:r>
              <a:rPr lang="en-IN" dirty="0" smtClean="0"/>
              <a:t>over </a:t>
            </a:r>
            <a:r>
              <a:rPr lang="en-IN" dirty="0"/>
              <a:t>others.</a:t>
            </a:r>
          </a:p>
          <a:p>
            <a:r>
              <a:rPr lang="en-US" dirty="0"/>
              <a:t>With the growth of trade and cities, </a:t>
            </a:r>
            <a:r>
              <a:rPr lang="en-US" dirty="0" smtClean="0"/>
              <a:t>the </a:t>
            </a:r>
            <a:r>
              <a:rPr lang="en-US" dirty="0" err="1" smtClean="0"/>
              <a:t>Vaishyas</a:t>
            </a:r>
            <a:r>
              <a:rPr lang="en-US" dirty="0" smtClean="0"/>
              <a:t> became wealthy</a:t>
            </a:r>
            <a:r>
              <a:rPr lang="en-US" dirty="0"/>
              <a:t>. Though they were wealthy, they were placed in </a:t>
            </a:r>
            <a:r>
              <a:rPr lang="en-US" dirty="0" smtClean="0"/>
              <a:t>a lower </a:t>
            </a:r>
            <a:r>
              <a:rPr lang="en-US" dirty="0"/>
              <a:t>position in the society.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6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Sramanas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Against this societal structure, various streams of </a:t>
            </a:r>
            <a:r>
              <a:rPr lang="en-US" dirty="0" smtClean="0"/>
              <a:t>thought emerged </a:t>
            </a:r>
            <a:r>
              <a:rPr lang="en-US" dirty="0"/>
              <a:t>in the north eastern region of </a:t>
            </a:r>
            <a:r>
              <a:rPr lang="en-US" dirty="0" smtClean="0"/>
              <a:t>India.</a:t>
            </a:r>
          </a:p>
          <a:p>
            <a:r>
              <a:rPr lang="en-IN" dirty="0"/>
              <a:t>Followers of </a:t>
            </a:r>
            <a:r>
              <a:rPr lang="en-IN" dirty="0" smtClean="0"/>
              <a:t>this </a:t>
            </a:r>
            <a:r>
              <a:rPr lang="en-US" dirty="0" smtClean="0"/>
              <a:t>stream </a:t>
            </a:r>
            <a:r>
              <a:rPr lang="en-US" dirty="0"/>
              <a:t>of thought were known as the </a:t>
            </a:r>
            <a:r>
              <a:rPr lang="en-US" dirty="0" err="1"/>
              <a:t>Sramanas</a:t>
            </a:r>
            <a:r>
              <a:rPr lang="en-US" dirty="0" smtClean="0"/>
              <a:t>.</a:t>
            </a:r>
          </a:p>
          <a:p>
            <a:r>
              <a:rPr lang="en-IN" dirty="0" smtClean="0"/>
              <a:t>They began to follow Buddhism </a:t>
            </a:r>
            <a:r>
              <a:rPr lang="en-IN" dirty="0"/>
              <a:t>and Jainism.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US" dirty="0" err="1" smtClean="0"/>
              <a:t>Ajivikas</a:t>
            </a:r>
            <a:r>
              <a:rPr lang="en-US" dirty="0" smtClean="0"/>
              <a:t> </a:t>
            </a:r>
            <a:r>
              <a:rPr lang="en-US" dirty="0"/>
              <a:t>and the </a:t>
            </a:r>
            <a:r>
              <a:rPr lang="en-US" dirty="0" err="1"/>
              <a:t>Charvakas</a:t>
            </a:r>
            <a:r>
              <a:rPr lang="en-US" dirty="0"/>
              <a:t> also belong to the category of </a:t>
            </a:r>
            <a:r>
              <a:rPr lang="en-US" dirty="0" smtClean="0"/>
              <a:t>the </a:t>
            </a:r>
            <a:r>
              <a:rPr lang="en-IN" dirty="0" err="1" smtClean="0"/>
              <a:t>Sramanas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34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 </a:t>
            </a:r>
            <a:r>
              <a:rPr lang="en-US" b="1" dirty="0" err="1"/>
              <a:t>Ajivikas</a:t>
            </a:r>
            <a:r>
              <a:rPr lang="en-US" dirty="0"/>
              <a:t> belonged to an ancient Indian sect of naked wandering ascetics who believed in karma, fatalism and extreme passivity. ... The </a:t>
            </a:r>
            <a:r>
              <a:rPr lang="en-US" dirty="0" err="1"/>
              <a:t>Barabar</a:t>
            </a:r>
            <a:r>
              <a:rPr lang="en-US" dirty="0"/>
              <a:t> caves belonging to the </a:t>
            </a:r>
            <a:r>
              <a:rPr lang="en-US" b="1" dirty="0" err="1"/>
              <a:t>Ajivika</a:t>
            </a:r>
            <a:r>
              <a:rPr lang="en-US" dirty="0"/>
              <a:t> sect are located in the state of </a:t>
            </a:r>
            <a:r>
              <a:rPr lang="en-US" dirty="0" smtClean="0"/>
              <a:t>Bihar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73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Charvaka</a:t>
            </a:r>
            <a:r>
              <a:rPr lang="en-US" dirty="0"/>
              <a:t>, originally known as </a:t>
            </a:r>
            <a:r>
              <a:rPr lang="en-US" dirty="0" err="1"/>
              <a:t>Lokāyata</a:t>
            </a:r>
            <a:r>
              <a:rPr lang="en-US" dirty="0"/>
              <a:t> and </a:t>
            </a:r>
            <a:r>
              <a:rPr lang="en-US" dirty="0" err="1"/>
              <a:t>Bṛhaspatya</a:t>
            </a:r>
            <a:r>
              <a:rPr lang="en-US" dirty="0"/>
              <a:t>, is the ancient school of Indian materialism. </a:t>
            </a:r>
            <a:r>
              <a:rPr lang="en-US" dirty="0" err="1"/>
              <a:t>Charvaka</a:t>
            </a:r>
            <a:r>
              <a:rPr lang="en-US" dirty="0"/>
              <a:t> holds direct perception, empiricism, and conditional inference as proper sources of knowledge, embraces philosophical skepticism and rejects Vedas, Vedic ritualism, and supernaturalism.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856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2257320"/>
          </a:xfrm>
        </p:spPr>
        <p:txBody>
          <a:bodyPr/>
          <a:lstStyle/>
          <a:p>
            <a:r>
              <a:rPr lang="en-IN" b="1" dirty="0"/>
              <a:t>Jainism and Buddhism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23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Buddhism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2348880"/>
            <a:ext cx="6777317" cy="3508977"/>
          </a:xfrm>
        </p:spPr>
        <p:txBody>
          <a:bodyPr/>
          <a:lstStyle/>
          <a:p>
            <a:r>
              <a:rPr lang="en-US" i="1" dirty="0"/>
              <a:t>" I do not know the mystery of </a:t>
            </a:r>
            <a:r>
              <a:rPr lang="en-US" i="1" dirty="0" smtClean="0"/>
              <a:t>God But </a:t>
            </a:r>
            <a:r>
              <a:rPr lang="en-US" i="1" dirty="0"/>
              <a:t>I know the misery of man.'</a:t>
            </a:r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smtClean="0"/>
              <a:t>Sri </a:t>
            </a:r>
            <a:r>
              <a:rPr lang="en-IN" b="1" dirty="0"/>
              <a:t>Buddha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996" y="3068960"/>
            <a:ext cx="28479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2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Ideas…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Gave importance to human </a:t>
            </a:r>
            <a:r>
              <a:rPr lang="en-US" dirty="0" smtClean="0"/>
              <a:t>beings</a:t>
            </a:r>
          </a:p>
          <a:p>
            <a:r>
              <a:rPr lang="en-IN" dirty="0"/>
              <a:t>The </a:t>
            </a:r>
            <a:r>
              <a:rPr lang="en-IN" dirty="0" smtClean="0"/>
              <a:t>most </a:t>
            </a:r>
            <a:r>
              <a:rPr lang="en-US" dirty="0" smtClean="0"/>
              <a:t>important </a:t>
            </a:r>
            <a:r>
              <a:rPr lang="en-US" dirty="0"/>
              <a:t>of the tenets was Ahimsa. </a:t>
            </a:r>
            <a:endParaRPr lang="en-US" dirty="0" smtClean="0"/>
          </a:p>
          <a:p>
            <a:r>
              <a:rPr lang="en-US" dirty="0" smtClean="0"/>
              <a:t>Gave  importance to </a:t>
            </a:r>
            <a:r>
              <a:rPr lang="en-US" dirty="0"/>
              <a:t>one's own karma. </a:t>
            </a:r>
            <a:endParaRPr lang="en-US" dirty="0" smtClean="0"/>
          </a:p>
          <a:p>
            <a:r>
              <a:rPr lang="en-US" dirty="0" smtClean="0"/>
              <a:t>Buddha </a:t>
            </a:r>
            <a:r>
              <a:rPr lang="en-US" dirty="0"/>
              <a:t>said that life if full of miseries and </a:t>
            </a:r>
            <a:r>
              <a:rPr lang="en-US" dirty="0" smtClean="0"/>
              <a:t>that the </a:t>
            </a:r>
            <a:r>
              <a:rPr lang="en-US" dirty="0"/>
              <a:t>cause of all suffering was human desire. </a:t>
            </a: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/>
              <a:t>stated that </a:t>
            </a:r>
            <a:r>
              <a:rPr lang="en-US" dirty="0" smtClean="0"/>
              <a:t>prayers and </a:t>
            </a:r>
            <a:r>
              <a:rPr lang="en-US" dirty="0"/>
              <a:t>rituals or practices of any kind would never put an end </a:t>
            </a:r>
            <a:r>
              <a:rPr lang="en-US" dirty="0" smtClean="0"/>
              <a:t>to this </a:t>
            </a:r>
            <a:r>
              <a:rPr lang="en-US" dirty="0"/>
              <a:t>suffering. </a:t>
            </a:r>
            <a:endParaRPr lang="en-US" dirty="0" smtClean="0"/>
          </a:p>
          <a:p>
            <a:r>
              <a:rPr lang="en-US" dirty="0" smtClean="0"/>
              <a:t>Hence</a:t>
            </a:r>
            <a:r>
              <a:rPr lang="en-US" dirty="0"/>
              <a:t>, rather than ritualistic practices, </a:t>
            </a:r>
            <a:r>
              <a:rPr lang="en-US" dirty="0" smtClean="0"/>
              <a:t>Buddha gave </a:t>
            </a:r>
            <a:r>
              <a:rPr lang="en-US" dirty="0"/>
              <a:t>importance to the moral lives of people.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55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20688"/>
            <a:ext cx="7560840" cy="5670631"/>
          </a:xfrm>
        </p:spPr>
      </p:pic>
    </p:spTree>
    <p:extLst>
      <p:ext uri="{BB962C8B-B14F-4D97-AF65-F5344CB8AC3E}">
        <p14:creationId xmlns:p14="http://schemas.microsoft.com/office/powerpoint/2010/main" val="257117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Books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</a:t>
            </a:r>
            <a:r>
              <a:rPr lang="en-IN" dirty="0" err="1"/>
              <a:t>Tripitakas</a:t>
            </a:r>
            <a:r>
              <a:rPr lang="en-IN" dirty="0"/>
              <a:t>, written in </a:t>
            </a:r>
            <a:r>
              <a:rPr lang="en-IN" dirty="0" err="1"/>
              <a:t>Pali</a:t>
            </a:r>
            <a:r>
              <a:rPr lang="en-IN" dirty="0"/>
              <a:t> </a:t>
            </a:r>
            <a:r>
              <a:rPr lang="en-IN" dirty="0" smtClean="0"/>
              <a:t>language, </a:t>
            </a:r>
            <a:r>
              <a:rPr lang="en-US" dirty="0" smtClean="0"/>
              <a:t>comprise </a:t>
            </a:r>
            <a:r>
              <a:rPr lang="en-US" dirty="0"/>
              <a:t>the main tenets of Buddhism</a:t>
            </a:r>
            <a:r>
              <a:rPr lang="en-US" dirty="0" smtClean="0"/>
              <a:t>.</a:t>
            </a:r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smtClean="0"/>
              <a:t>The </a:t>
            </a:r>
            <a:r>
              <a:rPr lang="en-IN" b="1" dirty="0" err="1" smtClean="0"/>
              <a:t>Tripitakas</a:t>
            </a:r>
            <a:endParaRPr lang="en-IN" b="1" dirty="0"/>
          </a:p>
          <a:p>
            <a:pPr lvl="1"/>
            <a:r>
              <a:rPr lang="en-IN" b="1" dirty="0" err="1"/>
              <a:t>Vinaya</a:t>
            </a:r>
            <a:r>
              <a:rPr lang="en-IN" b="1" dirty="0"/>
              <a:t> </a:t>
            </a:r>
            <a:r>
              <a:rPr lang="en-IN" b="1" dirty="0" err="1"/>
              <a:t>Pitaka</a:t>
            </a:r>
            <a:endParaRPr lang="en-IN" b="1" dirty="0"/>
          </a:p>
          <a:p>
            <a:pPr lvl="1"/>
            <a:r>
              <a:rPr lang="en-IN" b="1" dirty="0" err="1"/>
              <a:t>Sutta</a:t>
            </a:r>
            <a:r>
              <a:rPr lang="en-IN" b="1" dirty="0"/>
              <a:t> </a:t>
            </a:r>
            <a:r>
              <a:rPr lang="en-IN" b="1" dirty="0" err="1"/>
              <a:t>Pitaka</a:t>
            </a:r>
            <a:endParaRPr lang="en-IN" b="1" dirty="0"/>
          </a:p>
          <a:p>
            <a:pPr lvl="1"/>
            <a:r>
              <a:rPr lang="en-IN" b="1" dirty="0" err="1"/>
              <a:t>Abhidhamma</a:t>
            </a:r>
            <a:r>
              <a:rPr lang="en-IN" b="1" dirty="0"/>
              <a:t> </a:t>
            </a:r>
            <a:r>
              <a:rPr lang="en-IN" b="1" dirty="0" err="1"/>
              <a:t>Pitaka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451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 and </a:t>
            </a:r>
            <a:r>
              <a:rPr lang="en-IN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spreading Buddhism, many caves, </a:t>
            </a:r>
            <a:r>
              <a:rPr lang="en-US" dirty="0" err="1"/>
              <a:t>chaityas</a:t>
            </a:r>
            <a:r>
              <a:rPr lang="en-US" dirty="0"/>
              <a:t> (temples</a:t>
            </a:r>
            <a:r>
              <a:rPr lang="en-US" dirty="0" smtClean="0"/>
              <a:t>), </a:t>
            </a:r>
            <a:r>
              <a:rPr lang="en-US" dirty="0" err="1" smtClean="0"/>
              <a:t>viharas</a:t>
            </a:r>
            <a:r>
              <a:rPr lang="en-US" dirty="0" smtClean="0"/>
              <a:t> </a:t>
            </a:r>
            <a:r>
              <a:rPr lang="en-US" dirty="0"/>
              <a:t>(monasteries) and pillars were built. </a:t>
            </a:r>
            <a:endParaRPr lang="en-US" dirty="0" smtClean="0"/>
          </a:p>
          <a:p>
            <a:r>
              <a:rPr lang="en-US" dirty="0" smtClean="0"/>
              <a:t>These are evidences </a:t>
            </a:r>
            <a:r>
              <a:rPr lang="en-US" dirty="0"/>
              <a:t>for the progress in the field of art </a:t>
            </a:r>
            <a:r>
              <a:rPr lang="en-US" dirty="0" smtClean="0"/>
              <a:t>and </a:t>
            </a:r>
            <a:r>
              <a:rPr lang="en-IN" dirty="0" smtClean="0"/>
              <a:t>architecture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4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73015"/>
            <a:ext cx="3750115" cy="2762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875" y="620688"/>
            <a:ext cx="4436557" cy="295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628800"/>
            <a:ext cx="6777317" cy="4203829"/>
          </a:xfrm>
        </p:spPr>
        <p:txBody>
          <a:bodyPr>
            <a:normAutofit fontScale="92500"/>
          </a:bodyPr>
          <a:lstStyle/>
          <a:p>
            <a:r>
              <a:rPr lang="en-US" dirty="0"/>
              <a:t>Buddhism also played a major role in promoting trade and </a:t>
            </a:r>
            <a:r>
              <a:rPr lang="en-US" dirty="0" err="1" smtClean="0"/>
              <a:t>culutral</a:t>
            </a:r>
            <a:r>
              <a:rPr lang="en-US" dirty="0"/>
              <a:t> </a:t>
            </a:r>
            <a:r>
              <a:rPr lang="en-US" dirty="0" smtClean="0"/>
              <a:t>relations </a:t>
            </a:r>
            <a:r>
              <a:rPr lang="en-US" dirty="0"/>
              <a:t>between India and </a:t>
            </a:r>
            <a:r>
              <a:rPr lang="en-US" dirty="0" err="1"/>
              <a:t>neighbouring</a:t>
            </a:r>
            <a:r>
              <a:rPr lang="en-US" dirty="0"/>
              <a:t> countries. </a:t>
            </a:r>
            <a:endParaRPr lang="en-US" dirty="0" smtClean="0"/>
          </a:p>
          <a:p>
            <a:r>
              <a:rPr lang="en-US" dirty="0" smtClean="0"/>
              <a:t>Countries</a:t>
            </a:r>
            <a:r>
              <a:rPr lang="en-US" dirty="0"/>
              <a:t> </a:t>
            </a:r>
            <a:r>
              <a:rPr lang="en-IN" dirty="0" smtClean="0"/>
              <a:t>like </a:t>
            </a:r>
            <a:r>
              <a:rPr lang="en-IN" dirty="0"/>
              <a:t>Myanmar, Japan, China, </a:t>
            </a:r>
            <a:r>
              <a:rPr lang="en-IN" dirty="0" err="1"/>
              <a:t>Srilanka</a:t>
            </a:r>
            <a:r>
              <a:rPr lang="en-IN" dirty="0"/>
              <a:t>, Java and Sumatra </a:t>
            </a:r>
            <a:r>
              <a:rPr lang="en-IN" dirty="0" smtClean="0"/>
              <a:t>became </a:t>
            </a:r>
            <a:r>
              <a:rPr lang="en-US" dirty="0" smtClean="0"/>
              <a:t>the </a:t>
            </a:r>
            <a:r>
              <a:rPr lang="en-US" dirty="0"/>
              <a:t>main </a:t>
            </a:r>
            <a:r>
              <a:rPr lang="en-US" dirty="0" err="1"/>
              <a:t>centres</a:t>
            </a:r>
            <a:r>
              <a:rPr lang="en-US" dirty="0"/>
              <a:t> of Buddhism.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Buddhist </a:t>
            </a:r>
            <a:r>
              <a:rPr lang="en-US" dirty="0" err="1"/>
              <a:t>viharas</a:t>
            </a:r>
            <a:r>
              <a:rPr lang="en-US" dirty="0"/>
              <a:t> played </a:t>
            </a:r>
            <a:r>
              <a:rPr lang="en-US" dirty="0" smtClean="0"/>
              <a:t>an important </a:t>
            </a:r>
            <a:r>
              <a:rPr lang="en-US" dirty="0"/>
              <a:t>role in the progress of education in India. 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/>
              <a:t> </a:t>
            </a:r>
            <a:r>
              <a:rPr lang="en-IN" dirty="0" smtClean="0"/>
              <a:t>universities </a:t>
            </a:r>
            <a:r>
              <a:rPr lang="en-IN" dirty="0"/>
              <a:t>of </a:t>
            </a:r>
            <a:r>
              <a:rPr lang="en-IN" dirty="0" err="1" smtClean="0"/>
              <a:t>Nalanda</a:t>
            </a:r>
            <a:r>
              <a:rPr lang="en-IN" dirty="0" smtClean="0"/>
              <a:t>, </a:t>
            </a:r>
            <a:r>
              <a:rPr lang="en-IN" dirty="0" err="1" smtClean="0"/>
              <a:t>Taxila</a:t>
            </a:r>
            <a:r>
              <a:rPr lang="en-IN" dirty="0" smtClean="0"/>
              <a:t> </a:t>
            </a:r>
            <a:r>
              <a:rPr lang="en-IN" dirty="0"/>
              <a:t>and </a:t>
            </a:r>
            <a:r>
              <a:rPr lang="en-IN" dirty="0" err="1"/>
              <a:t>Vikramasila</a:t>
            </a:r>
            <a:r>
              <a:rPr lang="en-IN" dirty="0"/>
              <a:t> </a:t>
            </a:r>
            <a:r>
              <a:rPr lang="en-IN" dirty="0" smtClean="0"/>
              <a:t>were </a:t>
            </a:r>
            <a:r>
              <a:rPr lang="en-US" dirty="0" smtClean="0"/>
              <a:t>key </a:t>
            </a:r>
            <a:r>
              <a:rPr lang="en-US" dirty="0" err="1"/>
              <a:t>centres</a:t>
            </a:r>
            <a:r>
              <a:rPr lang="en-US" dirty="0"/>
              <a:t> of education </a:t>
            </a:r>
            <a:r>
              <a:rPr lang="en-US" dirty="0" smtClean="0"/>
              <a:t>and </a:t>
            </a:r>
            <a:r>
              <a:rPr lang="en-IN" dirty="0" smtClean="0"/>
              <a:t>Buddhist </a:t>
            </a:r>
            <a:r>
              <a:rPr lang="en-IN" dirty="0"/>
              <a:t>teachings.</a:t>
            </a:r>
          </a:p>
        </p:txBody>
      </p:sp>
    </p:spTree>
    <p:extLst>
      <p:ext uri="{BB962C8B-B14F-4D97-AF65-F5344CB8AC3E}">
        <p14:creationId xmlns:p14="http://schemas.microsoft.com/office/powerpoint/2010/main" val="14190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104" y="1027664"/>
            <a:ext cx="2560130" cy="1143000"/>
          </a:xfrm>
        </p:spPr>
        <p:txBody>
          <a:bodyPr/>
          <a:lstStyle/>
          <a:p>
            <a:r>
              <a:rPr lang="en-IN" dirty="0" err="1" smtClean="0"/>
              <a:t>Nalanda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4445470" cy="260075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1" y="3190096"/>
            <a:ext cx="5470275" cy="284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6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Taxila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852936"/>
            <a:ext cx="4032448" cy="3103095"/>
          </a:xfrm>
        </p:spPr>
      </p:pic>
    </p:spTree>
    <p:extLst>
      <p:ext uri="{BB962C8B-B14F-4D97-AF65-F5344CB8AC3E}">
        <p14:creationId xmlns:p14="http://schemas.microsoft.com/office/powerpoint/2010/main" val="73149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Vikramsila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708920"/>
            <a:ext cx="5208160" cy="2704237"/>
          </a:xfrm>
        </p:spPr>
      </p:pic>
    </p:spTree>
    <p:extLst>
      <p:ext uri="{BB962C8B-B14F-4D97-AF65-F5344CB8AC3E}">
        <p14:creationId xmlns:p14="http://schemas.microsoft.com/office/powerpoint/2010/main" val="27527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Decline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/>
            <a:r>
              <a:rPr lang="en-US" dirty="0"/>
              <a:t>The revival of </a:t>
            </a:r>
            <a:r>
              <a:rPr lang="en-US" dirty="0" err="1"/>
              <a:t>vedic</a:t>
            </a:r>
            <a:r>
              <a:rPr lang="en-US" dirty="0"/>
              <a:t> religion adversely affected the progress of </a:t>
            </a:r>
            <a:r>
              <a:rPr lang="en-IN" dirty="0"/>
              <a:t>Buddhism.</a:t>
            </a:r>
          </a:p>
          <a:p>
            <a:r>
              <a:rPr lang="en-US" dirty="0" smtClean="0"/>
              <a:t>Buddhism </a:t>
            </a:r>
            <a:r>
              <a:rPr lang="en-US" dirty="0"/>
              <a:t>lost its grandeur when </a:t>
            </a:r>
            <a:r>
              <a:rPr lang="en-US" dirty="0" smtClean="0"/>
              <a:t>it was </a:t>
            </a:r>
            <a:r>
              <a:rPr lang="en-US" dirty="0"/>
              <a:t>split into two sects </a:t>
            </a:r>
            <a:r>
              <a:rPr lang="en-US" dirty="0" smtClean="0"/>
              <a:t>–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Mahayana and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Hinayana</a:t>
            </a:r>
            <a:r>
              <a:rPr lang="en-US" dirty="0"/>
              <a:t>. </a:t>
            </a:r>
          </a:p>
          <a:p>
            <a:pPr marL="36576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2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Jainism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Vardhamana</a:t>
            </a:r>
            <a:r>
              <a:rPr lang="en-IN" dirty="0"/>
              <a:t> </a:t>
            </a:r>
            <a:r>
              <a:rPr lang="en-IN" dirty="0" err="1"/>
              <a:t>Mahavira</a:t>
            </a:r>
            <a:r>
              <a:rPr lang="en-IN" dirty="0"/>
              <a:t>, </a:t>
            </a:r>
            <a:endParaRPr lang="en-IN" dirty="0" smtClean="0"/>
          </a:p>
          <a:p>
            <a:pPr marL="68580" indent="0">
              <a:buNone/>
            </a:pPr>
            <a:r>
              <a:rPr lang="en-IN" dirty="0" smtClean="0"/>
              <a:t>	a </a:t>
            </a:r>
            <a:r>
              <a:rPr lang="en-IN" dirty="0"/>
              <a:t>contemporary of Sri </a:t>
            </a:r>
            <a:r>
              <a:rPr lang="en-IN" dirty="0" smtClean="0"/>
              <a:t>Buddha, 	</a:t>
            </a:r>
            <a:r>
              <a:rPr lang="en-US" dirty="0" smtClean="0"/>
              <a:t>propagated </a:t>
            </a:r>
            <a:r>
              <a:rPr lang="en-US" dirty="0"/>
              <a:t>Jainism. </a:t>
            </a:r>
            <a:endParaRPr lang="en-US" dirty="0" smtClean="0"/>
          </a:p>
          <a:p>
            <a:r>
              <a:rPr lang="en-US" dirty="0" smtClean="0"/>
              <a:t>According </a:t>
            </a:r>
            <a:r>
              <a:rPr lang="en-US" dirty="0"/>
              <a:t>to the beliefs of the </a:t>
            </a:r>
            <a:r>
              <a:rPr lang="en-US" dirty="0" smtClean="0"/>
              <a:t>Jains, there </a:t>
            </a:r>
            <a:r>
              <a:rPr lang="en-US" dirty="0"/>
              <a:t>are 24 </a:t>
            </a:r>
            <a:r>
              <a:rPr lang="en-US" dirty="0" err="1"/>
              <a:t>thirthankaras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Mahavira</a:t>
            </a:r>
            <a:r>
              <a:rPr lang="en-US" dirty="0" smtClean="0"/>
              <a:t> </a:t>
            </a:r>
            <a:r>
              <a:rPr lang="en-US" dirty="0"/>
              <a:t>was the </a:t>
            </a:r>
            <a:r>
              <a:rPr lang="en-US" dirty="0" smtClean="0"/>
              <a:t>24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IN" dirty="0" err="1" smtClean="0"/>
              <a:t>thirthankara</a:t>
            </a:r>
            <a:r>
              <a:rPr lang="en-IN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67838"/>
            <a:ext cx="2520280" cy="257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60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Ideas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Jainism </a:t>
            </a:r>
            <a:r>
              <a:rPr lang="en-US" dirty="0" smtClean="0"/>
              <a:t>gave great </a:t>
            </a:r>
            <a:r>
              <a:rPr lang="en-US" dirty="0"/>
              <a:t>importance </a:t>
            </a:r>
            <a:r>
              <a:rPr lang="en-US" dirty="0" smtClean="0"/>
              <a:t> for ahimsa.</a:t>
            </a:r>
          </a:p>
          <a:p>
            <a:r>
              <a:rPr lang="en-US" dirty="0" smtClean="0"/>
              <a:t>Opposed  </a:t>
            </a:r>
            <a:r>
              <a:rPr lang="en-US" dirty="0" err="1"/>
              <a:t>vedic</a:t>
            </a:r>
            <a:r>
              <a:rPr lang="en-US" dirty="0"/>
              <a:t> practices and caste </a:t>
            </a:r>
            <a:r>
              <a:rPr lang="en-US" dirty="0" smtClean="0"/>
              <a:t>system</a:t>
            </a:r>
          </a:p>
          <a:p>
            <a:r>
              <a:rPr lang="en-US" dirty="0" err="1"/>
              <a:t>Mahavira</a:t>
            </a:r>
            <a:r>
              <a:rPr lang="en-US" dirty="0"/>
              <a:t> advised the people to lead right life by </a:t>
            </a:r>
            <a:r>
              <a:rPr lang="en-US" dirty="0" smtClean="0"/>
              <a:t>following the </a:t>
            </a:r>
            <a:r>
              <a:rPr lang="en-US" dirty="0"/>
              <a:t>principles of right belief, right knowledge </a:t>
            </a:r>
            <a:r>
              <a:rPr lang="en-US" dirty="0" smtClean="0"/>
              <a:t>and right </a:t>
            </a:r>
            <a:r>
              <a:rPr lang="en-US" dirty="0"/>
              <a:t>action.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Jain saints were abstained </a:t>
            </a:r>
            <a:r>
              <a:rPr lang="en-US" dirty="0" smtClean="0"/>
              <a:t>from telling </a:t>
            </a:r>
            <a:r>
              <a:rPr lang="en-US" dirty="0"/>
              <a:t>lies, killing, stealing and acquiring </a:t>
            </a:r>
            <a:r>
              <a:rPr lang="en-US" dirty="0" smtClean="0"/>
              <a:t>wealth. They </a:t>
            </a:r>
            <a:r>
              <a:rPr lang="en-US" dirty="0"/>
              <a:t>followed celibacy in life.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3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similarity points to a common heritage of these languages.</a:t>
            </a:r>
          </a:p>
          <a:p>
            <a:r>
              <a:rPr lang="en-US" dirty="0"/>
              <a:t>The languages spoken by the people who inhabited various </a:t>
            </a:r>
            <a:r>
              <a:rPr lang="en-US" dirty="0" smtClean="0"/>
              <a:t>parts of </a:t>
            </a:r>
            <a:r>
              <a:rPr lang="en-US" dirty="0"/>
              <a:t>Europe and Asia are regarded as the Indo-European languages</a:t>
            </a:r>
            <a:r>
              <a:rPr lang="en-US" dirty="0" smtClean="0"/>
              <a:t>.</a:t>
            </a:r>
          </a:p>
          <a:p>
            <a:r>
              <a:rPr lang="en-US" dirty="0"/>
              <a:t>Among them, the people who spoke Sanskrit came to be </a:t>
            </a:r>
            <a:r>
              <a:rPr lang="en-US" dirty="0" smtClean="0"/>
              <a:t>called as </a:t>
            </a:r>
            <a:r>
              <a:rPr lang="en-US" dirty="0"/>
              <a:t>Aryans.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971600" y="764704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English </a:t>
            </a:r>
            <a:r>
              <a:rPr lang="en-IN" b="1" dirty="0" smtClean="0">
                <a:solidFill>
                  <a:srgbClr val="FF0000"/>
                </a:solidFill>
              </a:rPr>
              <a:t>		Latin 		Greek		Sanskrit</a:t>
            </a:r>
            <a:endParaRPr lang="en-IN" b="1" dirty="0">
              <a:solidFill>
                <a:srgbClr val="FF0000"/>
              </a:solidFill>
            </a:endParaRPr>
          </a:p>
          <a:p>
            <a:r>
              <a:rPr lang="en-IN" dirty="0" smtClean="0"/>
              <a:t>Father 		 </a:t>
            </a:r>
            <a:r>
              <a:rPr lang="en-IN" dirty="0"/>
              <a:t>Pater </a:t>
            </a:r>
            <a:r>
              <a:rPr lang="en-IN" dirty="0" smtClean="0"/>
              <a:t>		 </a:t>
            </a:r>
            <a:r>
              <a:rPr lang="en-IN" dirty="0"/>
              <a:t>Peter </a:t>
            </a:r>
            <a:r>
              <a:rPr lang="en-IN" dirty="0" smtClean="0"/>
              <a:t>			</a:t>
            </a:r>
            <a:r>
              <a:rPr lang="en-IN" dirty="0" err="1" smtClean="0"/>
              <a:t>Pitr</a:t>
            </a:r>
            <a:endParaRPr lang="en-IN" dirty="0"/>
          </a:p>
          <a:p>
            <a:r>
              <a:rPr lang="en-IN" dirty="0" smtClean="0"/>
              <a:t>Mother 	 	Mater 		 </a:t>
            </a:r>
            <a:r>
              <a:rPr lang="en-IN" dirty="0"/>
              <a:t>Meter </a:t>
            </a:r>
            <a:r>
              <a:rPr lang="en-IN" dirty="0" smtClean="0"/>
              <a:t>			 </a:t>
            </a:r>
            <a:r>
              <a:rPr lang="en-IN" dirty="0" err="1" smtClean="0"/>
              <a:t>Matr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754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Art and architecture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924944"/>
            <a:ext cx="6777317" cy="2907685"/>
          </a:xfrm>
        </p:spPr>
        <p:txBody>
          <a:bodyPr/>
          <a:lstStyle/>
          <a:p>
            <a:r>
              <a:rPr lang="en-IN" dirty="0" smtClean="0"/>
              <a:t>Jainism </a:t>
            </a:r>
            <a:r>
              <a:rPr lang="en-US" dirty="0" smtClean="0"/>
              <a:t>encouraged </a:t>
            </a:r>
            <a:r>
              <a:rPr lang="en-US" dirty="0"/>
              <a:t>construction of stone pillars, </a:t>
            </a:r>
            <a:r>
              <a:rPr lang="en-US" dirty="0" smtClean="0"/>
              <a:t>cave temples </a:t>
            </a:r>
            <a:r>
              <a:rPr lang="en-US" dirty="0"/>
              <a:t>and statues.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best example for this </a:t>
            </a:r>
            <a:r>
              <a:rPr lang="en-US" dirty="0" smtClean="0"/>
              <a:t>is the </a:t>
            </a:r>
            <a:r>
              <a:rPr lang="en-US" dirty="0"/>
              <a:t>statue of </a:t>
            </a:r>
            <a:r>
              <a:rPr lang="en-US" dirty="0" err="1"/>
              <a:t>Gomatheshwar</a:t>
            </a:r>
            <a:r>
              <a:rPr lang="en-US" dirty="0"/>
              <a:t> in </a:t>
            </a:r>
            <a:r>
              <a:rPr lang="en-US" dirty="0" err="1"/>
              <a:t>Sravanabalgola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IN" dirty="0" smtClean="0"/>
              <a:t>Karnataka</a:t>
            </a:r>
            <a:r>
              <a:rPr lang="en-IN" dirty="0"/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332656"/>
            <a:ext cx="258127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703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Decline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separation of the followers </a:t>
            </a:r>
            <a:r>
              <a:rPr lang="en-US" dirty="0" smtClean="0"/>
              <a:t>of the </a:t>
            </a:r>
            <a:r>
              <a:rPr lang="en-US" dirty="0"/>
              <a:t>followers of Jainism into </a:t>
            </a:r>
            <a:r>
              <a:rPr lang="en-US" dirty="0" err="1"/>
              <a:t>Svetambaras</a:t>
            </a:r>
            <a:r>
              <a:rPr lang="en-US" dirty="0"/>
              <a:t> and </a:t>
            </a:r>
            <a:r>
              <a:rPr lang="en-US" dirty="0" err="1" smtClean="0"/>
              <a:t>Digambaras</a:t>
            </a:r>
            <a:r>
              <a:rPr lang="en-US" dirty="0"/>
              <a:t> </a:t>
            </a:r>
            <a:r>
              <a:rPr lang="en-US" dirty="0" smtClean="0"/>
              <a:t>resulted </a:t>
            </a:r>
            <a:r>
              <a:rPr lang="en-US" dirty="0"/>
              <a:t>in the decline of the religion.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956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Vaishali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8919"/>
            <a:ext cx="5386142" cy="334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Bodhgaya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8920"/>
            <a:ext cx="4715068" cy="2899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5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Kushinagar</a:t>
            </a:r>
            <a:r>
              <a:rPr lang="en-IN" dirty="0" smtClean="0"/>
              <a:t> 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708920"/>
            <a:ext cx="460851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79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Lumbini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276872"/>
            <a:ext cx="490537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47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Pavapuri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80928"/>
            <a:ext cx="4193911" cy="3145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1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Saranath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708920"/>
            <a:ext cx="4392488" cy="3272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97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IN" sz="4000" b="1" dirty="0" err="1">
                <a:solidFill>
                  <a:srgbClr val="FF0000"/>
                </a:solidFill>
              </a:rPr>
              <a:t>Mahajanapadas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8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Mahajanapadas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" indent="0">
              <a:buNone/>
            </a:pPr>
            <a:endParaRPr lang="en-IN" dirty="0" smtClean="0"/>
          </a:p>
          <a:p>
            <a:r>
              <a:rPr lang="en-US" dirty="0"/>
              <a:t>With the development of agriculture, </a:t>
            </a:r>
            <a:r>
              <a:rPr lang="en-US" dirty="0" smtClean="0"/>
              <a:t>people  began </a:t>
            </a:r>
            <a:r>
              <a:rPr lang="en-US" dirty="0"/>
              <a:t>to settle down in a particular place.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places </a:t>
            </a:r>
            <a:r>
              <a:rPr lang="en-US" dirty="0" smtClean="0"/>
              <a:t>where people </a:t>
            </a:r>
            <a:r>
              <a:rPr lang="en-US" dirty="0"/>
              <a:t>placed their foot or where the tribe placed </a:t>
            </a:r>
            <a:r>
              <a:rPr lang="en-US" dirty="0" smtClean="0"/>
              <a:t>its foothold </a:t>
            </a:r>
            <a:r>
              <a:rPr lang="en-US" dirty="0"/>
              <a:t>came to be known as </a:t>
            </a:r>
            <a:r>
              <a:rPr lang="en-US" dirty="0" err="1"/>
              <a:t>Janapada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4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ARYANS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13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Some </a:t>
            </a:r>
            <a:r>
              <a:rPr lang="en-US" dirty="0"/>
              <a:t>of these </a:t>
            </a:r>
            <a:r>
              <a:rPr lang="en-US" dirty="0" err="1"/>
              <a:t>Janapadas</a:t>
            </a:r>
            <a:r>
              <a:rPr lang="en-US" dirty="0"/>
              <a:t> combined </a:t>
            </a:r>
            <a:r>
              <a:rPr lang="en-US" dirty="0" smtClean="0"/>
              <a:t>together to </a:t>
            </a:r>
            <a:r>
              <a:rPr lang="en-US" dirty="0"/>
              <a:t>form the </a:t>
            </a:r>
            <a:r>
              <a:rPr lang="en-US" dirty="0" err="1" smtClean="0"/>
              <a:t>Mahajanapadas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were 16 </a:t>
            </a:r>
            <a:r>
              <a:rPr lang="en-US" dirty="0" smtClean="0"/>
              <a:t>such </a:t>
            </a:r>
            <a:r>
              <a:rPr lang="en-US" dirty="0" err="1" smtClean="0"/>
              <a:t>Mahajanapadas</a:t>
            </a:r>
            <a:r>
              <a:rPr lang="en-US" dirty="0" smtClean="0"/>
              <a:t> </a:t>
            </a:r>
            <a:r>
              <a:rPr lang="en-US" dirty="0"/>
              <a:t>in the Indian subcontinent.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97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6672"/>
            <a:ext cx="7187117" cy="5884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11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Administration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The </a:t>
            </a:r>
            <a:r>
              <a:rPr lang="en-US" dirty="0" err="1" smtClean="0"/>
              <a:t>Mahajanapadas</a:t>
            </a:r>
            <a:r>
              <a:rPr lang="en-US" dirty="0" smtClean="0"/>
              <a:t> </a:t>
            </a:r>
            <a:r>
              <a:rPr lang="en-US" dirty="0"/>
              <a:t>were either ruled by kings or </a:t>
            </a:r>
            <a:r>
              <a:rPr lang="en-US" dirty="0" smtClean="0"/>
              <a:t>by </a:t>
            </a:r>
            <a:r>
              <a:rPr lang="en-US" dirty="0" err="1" smtClean="0"/>
              <a:t>Ganasanghas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Mahajanapadas</a:t>
            </a:r>
            <a:r>
              <a:rPr lang="en-US" dirty="0" smtClean="0"/>
              <a:t>  </a:t>
            </a:r>
            <a:r>
              <a:rPr lang="en-US" dirty="0"/>
              <a:t>lying close to the </a:t>
            </a:r>
            <a:r>
              <a:rPr lang="en-US" dirty="0" smtClean="0"/>
              <a:t>Himalayan foothills </a:t>
            </a:r>
            <a:r>
              <a:rPr lang="en-US" dirty="0"/>
              <a:t>had more of </a:t>
            </a:r>
            <a:r>
              <a:rPr lang="en-US" dirty="0" err="1"/>
              <a:t>Ganasanghas</a:t>
            </a:r>
            <a:r>
              <a:rPr lang="en-US" dirty="0"/>
              <a:t> ruling them. </a:t>
            </a:r>
            <a:endParaRPr lang="en-US" dirty="0" smtClean="0"/>
          </a:p>
          <a:p>
            <a:r>
              <a:rPr lang="en-US" dirty="0" smtClean="0"/>
              <a:t>Most  </a:t>
            </a:r>
            <a:r>
              <a:rPr lang="en-US" dirty="0"/>
              <a:t>of the </a:t>
            </a:r>
            <a:r>
              <a:rPr lang="en-US" dirty="0" err="1"/>
              <a:t>Mahajanapadas</a:t>
            </a:r>
            <a:r>
              <a:rPr lang="en-US" dirty="0"/>
              <a:t> in the </a:t>
            </a:r>
            <a:r>
              <a:rPr lang="en-US" dirty="0" err="1"/>
              <a:t>gangetic</a:t>
            </a:r>
            <a:r>
              <a:rPr lang="en-US" dirty="0"/>
              <a:t> plain </a:t>
            </a:r>
            <a:r>
              <a:rPr lang="en-US" dirty="0" smtClean="0"/>
              <a:t>were under </a:t>
            </a:r>
            <a:r>
              <a:rPr lang="en-US" dirty="0"/>
              <a:t>the rule of kings.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36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/>
              <a:t>Ganasangha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Groups </a:t>
            </a:r>
            <a:r>
              <a:rPr lang="en-US" i="1" dirty="0"/>
              <a:t>of tribes or tribal </a:t>
            </a:r>
            <a:r>
              <a:rPr lang="en-US" i="1" dirty="0" smtClean="0"/>
              <a:t>heads </a:t>
            </a:r>
            <a:r>
              <a:rPr lang="en-IN" i="1" dirty="0" smtClean="0"/>
              <a:t>are </a:t>
            </a:r>
            <a:r>
              <a:rPr lang="en-IN" i="1" dirty="0"/>
              <a:t>called </a:t>
            </a:r>
            <a:r>
              <a:rPr lang="en-IN" i="1" dirty="0" err="1"/>
              <a:t>Ganasangha</a:t>
            </a:r>
            <a:r>
              <a:rPr lang="en-IN" i="1" dirty="0"/>
              <a:t>. </a:t>
            </a:r>
            <a:endParaRPr lang="en-IN" i="1" dirty="0" smtClean="0"/>
          </a:p>
          <a:p>
            <a:r>
              <a:rPr lang="en-IN" i="1" dirty="0" smtClean="0"/>
              <a:t>This system </a:t>
            </a:r>
            <a:r>
              <a:rPr lang="en-IN" i="1" dirty="0"/>
              <a:t>of </a:t>
            </a:r>
            <a:r>
              <a:rPr lang="en-IN" i="1" dirty="0" smtClean="0"/>
              <a:t>administration </a:t>
            </a:r>
            <a:r>
              <a:rPr lang="en-US" i="1" dirty="0" smtClean="0"/>
              <a:t>sustains </a:t>
            </a:r>
            <a:r>
              <a:rPr lang="en-US" i="1" dirty="0"/>
              <a:t>unity based on </a:t>
            </a:r>
            <a:r>
              <a:rPr lang="en-US" i="1" dirty="0" smtClean="0"/>
              <a:t>public decision</a:t>
            </a:r>
            <a:r>
              <a:rPr lang="en-US" i="1" dirty="0"/>
              <a:t>. </a:t>
            </a:r>
            <a:endParaRPr lang="en-US" i="1" dirty="0" smtClean="0"/>
          </a:p>
          <a:p>
            <a:r>
              <a:rPr lang="en-IN" i="1" dirty="0" smtClean="0"/>
              <a:t>Administration was based </a:t>
            </a:r>
            <a:r>
              <a:rPr lang="en-IN" i="1" dirty="0"/>
              <a:t>on democratic principles.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630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323652"/>
            <a:ext cx="7992888" cy="3508977"/>
          </a:xfrm>
        </p:spPr>
        <p:txBody>
          <a:bodyPr/>
          <a:lstStyle/>
          <a:p>
            <a:r>
              <a:rPr lang="en-US" dirty="0"/>
              <a:t>The most powerful among </a:t>
            </a:r>
            <a:r>
              <a:rPr lang="en-US" dirty="0" smtClean="0"/>
              <a:t>the </a:t>
            </a:r>
            <a:r>
              <a:rPr lang="en-US" dirty="0" err="1" smtClean="0"/>
              <a:t>Mahajanapadas</a:t>
            </a:r>
            <a:r>
              <a:rPr lang="en-US" dirty="0" smtClean="0"/>
              <a:t> </a:t>
            </a:r>
            <a:r>
              <a:rPr lang="en-US" dirty="0"/>
              <a:t>was Magadha.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might </a:t>
            </a:r>
            <a:r>
              <a:rPr lang="en-US" dirty="0"/>
              <a:t>be the reasons for their supremacy?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693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836712"/>
            <a:ext cx="5212970" cy="4995763"/>
          </a:xfrm>
        </p:spPr>
      </p:pic>
    </p:spTree>
    <p:extLst>
      <p:ext uri="{BB962C8B-B14F-4D97-AF65-F5344CB8AC3E}">
        <p14:creationId xmlns:p14="http://schemas.microsoft.com/office/powerpoint/2010/main" val="409536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836712"/>
            <a:ext cx="6777317" cy="49959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Rich deposits of iron ore enabled </a:t>
            </a:r>
            <a:r>
              <a:rPr lang="en-US" dirty="0" smtClean="0"/>
              <a:t>the making </a:t>
            </a:r>
            <a:r>
              <a:rPr lang="en-US" dirty="0"/>
              <a:t>of weapons and </a:t>
            </a:r>
            <a:r>
              <a:rPr lang="en-US" dirty="0" smtClean="0"/>
              <a:t>farming </a:t>
            </a:r>
            <a:r>
              <a:rPr lang="en-IN" dirty="0" err="1" smtClean="0"/>
              <a:t>equipments</a:t>
            </a:r>
            <a:r>
              <a:rPr lang="en-IN" dirty="0"/>
              <a:t>.</a:t>
            </a:r>
          </a:p>
          <a:p>
            <a:r>
              <a:rPr lang="en-US" dirty="0"/>
              <a:t>Ganga and her tributaries made </a:t>
            </a:r>
            <a:r>
              <a:rPr lang="en-US" dirty="0" smtClean="0"/>
              <a:t>Magadha </a:t>
            </a:r>
            <a:r>
              <a:rPr lang="en-IN" dirty="0" smtClean="0"/>
              <a:t>a </a:t>
            </a:r>
            <a:r>
              <a:rPr lang="en-IN" dirty="0"/>
              <a:t>fertile land.</a:t>
            </a:r>
          </a:p>
          <a:p>
            <a:r>
              <a:rPr lang="en-US" dirty="0"/>
              <a:t>Trees from nearby forests in </a:t>
            </a:r>
            <a:r>
              <a:rPr lang="en-US" dirty="0" smtClean="0"/>
              <a:t>the </a:t>
            </a:r>
            <a:r>
              <a:rPr lang="en-US" dirty="0" err="1" smtClean="0"/>
              <a:t>Gangetic</a:t>
            </a:r>
            <a:r>
              <a:rPr lang="en-US" dirty="0" smtClean="0"/>
              <a:t> </a:t>
            </a:r>
            <a:r>
              <a:rPr lang="en-US" dirty="0"/>
              <a:t>plains were used for </a:t>
            </a:r>
            <a:r>
              <a:rPr lang="en-US" dirty="0" smtClean="0"/>
              <a:t>making big </a:t>
            </a:r>
            <a:r>
              <a:rPr lang="en-US" dirty="0"/>
              <a:t>boats to facilitate trade.</a:t>
            </a:r>
          </a:p>
          <a:p>
            <a:r>
              <a:rPr lang="en-US" dirty="0"/>
              <a:t>Made use of elephants in battles.</a:t>
            </a:r>
          </a:p>
          <a:p>
            <a:r>
              <a:rPr lang="en-US" dirty="0"/>
              <a:t>Progress in agriculture and commerce</a:t>
            </a:r>
          </a:p>
          <a:p>
            <a:r>
              <a:rPr lang="en-IN" dirty="0"/>
              <a:t>Water transportation</a:t>
            </a:r>
          </a:p>
          <a:p>
            <a:r>
              <a:rPr lang="en-US" dirty="0"/>
              <a:t>Powerful kingship and highly </a:t>
            </a:r>
            <a:r>
              <a:rPr lang="en-US" dirty="0" smtClean="0"/>
              <a:t>efficient </a:t>
            </a:r>
            <a:r>
              <a:rPr lang="en-IN" dirty="0" smtClean="0"/>
              <a:t>military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24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 </a:t>
            </a:r>
            <a:r>
              <a:rPr lang="en-US" dirty="0"/>
              <a:t>main rulers of Magadha and their clans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204864"/>
            <a:ext cx="8712968" cy="3508977"/>
          </a:xfrm>
        </p:spPr>
        <p:txBody>
          <a:bodyPr>
            <a:normAutofit/>
          </a:bodyPr>
          <a:lstStyle/>
          <a:p>
            <a:r>
              <a:rPr lang="en-IN" dirty="0" err="1"/>
              <a:t>Bimbisara</a:t>
            </a:r>
            <a:r>
              <a:rPr lang="en-IN" dirty="0"/>
              <a:t> </a:t>
            </a:r>
            <a:r>
              <a:rPr lang="en-IN" dirty="0" smtClean="0"/>
              <a:t>			</a:t>
            </a:r>
            <a:r>
              <a:rPr lang="en-IN" dirty="0" err="1" smtClean="0"/>
              <a:t>Haryanka</a:t>
            </a:r>
            <a:r>
              <a:rPr lang="en-IN" dirty="0" smtClean="0"/>
              <a:t> </a:t>
            </a:r>
            <a:r>
              <a:rPr lang="en-IN" dirty="0"/>
              <a:t>Dynasty</a:t>
            </a:r>
          </a:p>
          <a:p>
            <a:r>
              <a:rPr lang="en-IN" dirty="0" err="1" smtClean="0"/>
              <a:t>Ajatashatru</a:t>
            </a:r>
            <a:r>
              <a:rPr lang="en-IN" dirty="0" smtClean="0"/>
              <a:t>	</a:t>
            </a:r>
            <a:endParaRPr lang="en-IN" dirty="0"/>
          </a:p>
          <a:p>
            <a:endParaRPr lang="en-IN" dirty="0" smtClean="0"/>
          </a:p>
          <a:p>
            <a:r>
              <a:rPr lang="en-IN" dirty="0" err="1" smtClean="0"/>
              <a:t>Shishunagan</a:t>
            </a:r>
            <a:r>
              <a:rPr lang="en-IN" dirty="0" smtClean="0"/>
              <a:t> 			</a:t>
            </a:r>
            <a:r>
              <a:rPr lang="en-IN" dirty="0" err="1" smtClean="0"/>
              <a:t>Shishunaga</a:t>
            </a:r>
            <a:r>
              <a:rPr lang="en-IN" dirty="0" smtClean="0"/>
              <a:t> </a:t>
            </a:r>
            <a:r>
              <a:rPr lang="en-IN" dirty="0"/>
              <a:t>Dynasty</a:t>
            </a:r>
          </a:p>
          <a:p>
            <a:r>
              <a:rPr lang="en-IN" dirty="0" err="1"/>
              <a:t>Kalashokan</a:t>
            </a:r>
            <a:endParaRPr lang="en-IN" dirty="0"/>
          </a:p>
          <a:p>
            <a:endParaRPr lang="en-IN" dirty="0" smtClean="0"/>
          </a:p>
          <a:p>
            <a:r>
              <a:rPr lang="en-IN" dirty="0" err="1" smtClean="0"/>
              <a:t>Mahapadmanandhan</a:t>
            </a:r>
            <a:r>
              <a:rPr lang="en-IN" dirty="0" smtClean="0"/>
              <a:t> 	Nanda Dynasty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76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Foreign relations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 </a:t>
            </a:r>
            <a:r>
              <a:rPr lang="en-IN" dirty="0"/>
              <a:t>ruler </a:t>
            </a:r>
            <a:r>
              <a:rPr lang="en-IN" dirty="0" smtClean="0"/>
              <a:t>of </a:t>
            </a:r>
            <a:r>
              <a:rPr lang="en-US" dirty="0" smtClean="0"/>
              <a:t>Macedonia </a:t>
            </a:r>
            <a:r>
              <a:rPr lang="en-US" dirty="0"/>
              <a:t>in Greece </a:t>
            </a:r>
            <a:r>
              <a:rPr lang="en-US" dirty="0" smtClean="0"/>
              <a:t>came </a:t>
            </a:r>
            <a:r>
              <a:rPr lang="en-US" dirty="0"/>
              <a:t>to attack </a:t>
            </a:r>
            <a:r>
              <a:rPr lang="en-US" dirty="0" smtClean="0"/>
              <a:t>India </a:t>
            </a:r>
            <a:r>
              <a:rPr lang="it-IT" dirty="0" smtClean="0"/>
              <a:t>in </a:t>
            </a:r>
            <a:r>
              <a:rPr lang="it-IT" dirty="0"/>
              <a:t>B. C. E 327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r>
              <a:rPr lang="it-IT" dirty="0" smtClean="0"/>
              <a:t>Alexander The great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7926681" cy="4059659"/>
          </a:xfrm>
        </p:spPr>
      </p:pic>
    </p:spTree>
    <p:extLst>
      <p:ext uri="{BB962C8B-B14F-4D97-AF65-F5344CB8AC3E}">
        <p14:creationId xmlns:p14="http://schemas.microsoft.com/office/powerpoint/2010/main" val="218017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3789040"/>
            <a:ext cx="4887416" cy="27369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60648"/>
            <a:ext cx="413377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8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72816"/>
            <a:ext cx="7427714" cy="3577472"/>
          </a:xfrm>
        </p:spPr>
      </p:pic>
    </p:spTree>
    <p:extLst>
      <p:ext uri="{BB962C8B-B14F-4D97-AF65-F5344CB8AC3E}">
        <p14:creationId xmlns:p14="http://schemas.microsoft.com/office/powerpoint/2010/main" val="13323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692696"/>
            <a:ext cx="8101087" cy="4104456"/>
          </a:xfrm>
        </p:spPr>
      </p:pic>
    </p:spTree>
    <p:extLst>
      <p:ext uri="{BB962C8B-B14F-4D97-AF65-F5344CB8AC3E}">
        <p14:creationId xmlns:p14="http://schemas.microsoft.com/office/powerpoint/2010/main" val="77124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/>
              <a:t>What are the factors that </a:t>
            </a:r>
            <a:r>
              <a:rPr lang="en-US" dirty="0" smtClean="0"/>
              <a:t>prompted </a:t>
            </a:r>
            <a:r>
              <a:rPr lang="en-IN" dirty="0" smtClean="0"/>
              <a:t>Alexander </a:t>
            </a:r>
            <a:r>
              <a:rPr lang="en-IN" dirty="0"/>
              <a:t>to attack India?</a:t>
            </a:r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capture all regions under the Persian emperor.</a:t>
            </a:r>
          </a:p>
          <a:p>
            <a:r>
              <a:rPr lang="en-IN" dirty="0"/>
              <a:t>To spread Greek culture.</a:t>
            </a:r>
          </a:p>
        </p:txBody>
      </p:sp>
    </p:spTree>
    <p:extLst>
      <p:ext uri="{BB962C8B-B14F-4D97-AF65-F5344CB8AC3E}">
        <p14:creationId xmlns:p14="http://schemas.microsoft.com/office/powerpoint/2010/main" val="69966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692696"/>
            <a:ext cx="6777317" cy="5139933"/>
          </a:xfrm>
        </p:spPr>
        <p:txBody>
          <a:bodyPr/>
          <a:lstStyle/>
          <a:p>
            <a:r>
              <a:rPr lang="en-US" dirty="0"/>
              <a:t>Before the invasion of Alexander, the north </a:t>
            </a:r>
            <a:r>
              <a:rPr lang="en-US" dirty="0" smtClean="0"/>
              <a:t>western region </a:t>
            </a:r>
            <a:r>
              <a:rPr lang="en-US" dirty="0"/>
              <a:t>of India were conquered by the Persian </a:t>
            </a:r>
            <a:r>
              <a:rPr lang="en-US" dirty="0" smtClean="0"/>
              <a:t>ruler, </a:t>
            </a:r>
            <a:r>
              <a:rPr lang="en-IN" dirty="0" smtClean="0"/>
              <a:t>Cyrus.</a:t>
            </a:r>
          </a:p>
          <a:p>
            <a:endParaRPr lang="en-IN" dirty="0" smtClean="0"/>
          </a:p>
          <a:p>
            <a:r>
              <a:rPr lang="en-IN" dirty="0" smtClean="0"/>
              <a:t>Following Cyrus, </a:t>
            </a:r>
            <a:r>
              <a:rPr lang="en-US" dirty="0" smtClean="0"/>
              <a:t>Darius </a:t>
            </a:r>
            <a:r>
              <a:rPr lang="en-US" dirty="0"/>
              <a:t>I attacked India and took hold of Sindh and Punjab.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69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76672"/>
            <a:ext cx="7528682" cy="1080120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results of the invasions of </a:t>
            </a:r>
            <a:r>
              <a:rPr lang="en-US" sz="2800" dirty="0" smtClean="0"/>
              <a:t>the Persians and </a:t>
            </a:r>
            <a:r>
              <a:rPr lang="en-IN" sz="2800" dirty="0" smtClean="0"/>
              <a:t>Macedonia</a:t>
            </a:r>
            <a:r>
              <a:rPr lang="en-IN" sz="2800" dirty="0"/>
              <a:t>.</a:t>
            </a:r>
          </a:p>
        </p:txBody>
      </p:sp>
      <p:pic>
        <p:nvPicPr>
          <p:cNvPr id="2050" name="Picture 2" descr="C:\Users\best\Desktop\chapter 8\resources\Screenshot (11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335975" cy="50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9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About 3500 years ago, Aryans arrived at </a:t>
            </a:r>
            <a:r>
              <a:rPr lang="en-US" dirty="0" smtClean="0"/>
              <a:t>the </a:t>
            </a:r>
            <a:r>
              <a:rPr lang="en-US" dirty="0" err="1" smtClean="0"/>
              <a:t>Sapta</a:t>
            </a:r>
            <a:r>
              <a:rPr lang="en-US" dirty="0" smtClean="0"/>
              <a:t> </a:t>
            </a:r>
            <a:r>
              <a:rPr lang="en-US" dirty="0" err="1"/>
              <a:t>Sindhu</a:t>
            </a:r>
            <a:r>
              <a:rPr lang="en-US" dirty="0"/>
              <a:t> region in the north </a:t>
            </a:r>
            <a:r>
              <a:rPr lang="en-US" dirty="0" smtClean="0"/>
              <a:t>western part </a:t>
            </a:r>
            <a:r>
              <a:rPr lang="en-US" dirty="0"/>
              <a:t>of India.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367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first literary work in Sanskrit is the </a:t>
            </a:r>
            <a:r>
              <a:rPr lang="en-US" dirty="0" err="1"/>
              <a:t>Rigveda</a:t>
            </a:r>
            <a:r>
              <a:rPr lang="en-US" dirty="0" smtClean="0"/>
              <a:t>.</a:t>
            </a:r>
            <a:endParaRPr lang="en-IN" dirty="0"/>
          </a:p>
          <a:p>
            <a:r>
              <a:rPr lang="en-IN" dirty="0" smtClean="0"/>
              <a:t>The </a:t>
            </a:r>
            <a:r>
              <a:rPr lang="en-IN" dirty="0"/>
              <a:t>Aryans were pastoralists.</a:t>
            </a:r>
          </a:p>
          <a:p>
            <a:r>
              <a:rPr lang="en-US" dirty="0" smtClean="0"/>
              <a:t>Increase </a:t>
            </a:r>
            <a:r>
              <a:rPr lang="en-US" dirty="0"/>
              <a:t>in population forced them to travel to </a:t>
            </a:r>
            <a:r>
              <a:rPr lang="en-US" dirty="0" smtClean="0"/>
              <a:t>other </a:t>
            </a:r>
            <a:r>
              <a:rPr lang="en-IN" dirty="0" smtClean="0"/>
              <a:t>lands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63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178</TotalTime>
  <Words>1742</Words>
  <Application>Microsoft Office PowerPoint</Application>
  <PresentationFormat>On-screen Show (4:3)</PresentationFormat>
  <Paragraphs>199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Austin</vt:lpstr>
      <vt:lpstr>TOWARDS THE GANGETIC PLAIN</vt:lpstr>
      <vt:lpstr>PowerPoint Presentation</vt:lpstr>
      <vt:lpstr>PowerPoint Presentation</vt:lpstr>
      <vt:lpstr>PowerPoint Presentation</vt:lpstr>
      <vt:lpstr>PowerPoint Presentation</vt:lpstr>
      <vt:lpstr>ARYANS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of people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Belief System</vt:lpstr>
      <vt:lpstr>Towards the Gangetic plain</vt:lpstr>
      <vt:lpstr>PowerPoint Presentation</vt:lpstr>
      <vt:lpstr>PowerPoint Presentation</vt:lpstr>
      <vt:lpstr>PowerPoint Presentation</vt:lpstr>
      <vt:lpstr>Towards an Agrarian Society</vt:lpstr>
      <vt:lpstr>PowerPoint Presentation</vt:lpstr>
      <vt:lpstr>PowerPoint Presentation</vt:lpstr>
      <vt:lpstr>Belief System</vt:lpstr>
      <vt:lpstr>Rice of Cities</vt:lpstr>
      <vt:lpstr>PowerPoint Presentation</vt:lpstr>
      <vt:lpstr>PowerPoint Presentation</vt:lpstr>
      <vt:lpstr>Coins are of different shapes. Punch marked coins.</vt:lpstr>
      <vt:lpstr>Formation of new ideas</vt:lpstr>
      <vt:lpstr>What factors might have prompted these changes in peoples thoughts ? </vt:lpstr>
      <vt:lpstr>Sramanas</vt:lpstr>
      <vt:lpstr>PowerPoint Presentation</vt:lpstr>
      <vt:lpstr>PowerPoint Presentation</vt:lpstr>
      <vt:lpstr>Jainism and Buddhism</vt:lpstr>
      <vt:lpstr>Buddhism</vt:lpstr>
      <vt:lpstr>Ideas…</vt:lpstr>
      <vt:lpstr>Books </vt:lpstr>
      <vt:lpstr>art and architecture</vt:lpstr>
      <vt:lpstr>PowerPoint Presentation</vt:lpstr>
      <vt:lpstr>PowerPoint Presentation</vt:lpstr>
      <vt:lpstr>Nalanda </vt:lpstr>
      <vt:lpstr>Taxila </vt:lpstr>
      <vt:lpstr>Vikramsila </vt:lpstr>
      <vt:lpstr>Decline </vt:lpstr>
      <vt:lpstr>Jainism </vt:lpstr>
      <vt:lpstr>Ideas  </vt:lpstr>
      <vt:lpstr>Art and architecture </vt:lpstr>
      <vt:lpstr>Decline </vt:lpstr>
      <vt:lpstr>Vaishali </vt:lpstr>
      <vt:lpstr>Bodhgaya </vt:lpstr>
      <vt:lpstr>Kushinagar  </vt:lpstr>
      <vt:lpstr>Lumbini </vt:lpstr>
      <vt:lpstr>Pavapuri </vt:lpstr>
      <vt:lpstr>Saranath </vt:lpstr>
      <vt:lpstr>PowerPoint Presentation</vt:lpstr>
      <vt:lpstr>Mahajanapadas</vt:lpstr>
      <vt:lpstr>PowerPoint Presentation</vt:lpstr>
      <vt:lpstr>PowerPoint Presentation</vt:lpstr>
      <vt:lpstr>Administration</vt:lpstr>
      <vt:lpstr>Ganasangha </vt:lpstr>
      <vt:lpstr>PowerPoint Presentation</vt:lpstr>
      <vt:lpstr>PowerPoint Presentation</vt:lpstr>
      <vt:lpstr>PowerPoint Presentation</vt:lpstr>
      <vt:lpstr>The  main rulers of Magadha and their clans</vt:lpstr>
      <vt:lpstr>Foreign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results of the invasions of the Persians and Macedonia.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THE GANGETIC PLAIN</dc:title>
  <dc:creator>Windows User</dc:creator>
  <cp:lastModifiedBy>Windows User</cp:lastModifiedBy>
  <cp:revision>22</cp:revision>
  <dcterms:created xsi:type="dcterms:W3CDTF">2018-11-06T17:34:24Z</dcterms:created>
  <dcterms:modified xsi:type="dcterms:W3CDTF">2018-11-23T14:34:47Z</dcterms:modified>
</cp:coreProperties>
</file>